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34"/>
  </p:notesMasterIdLst>
  <p:handoutMasterIdLst>
    <p:handoutMasterId r:id="rId35"/>
  </p:handoutMasterIdLst>
  <p:sldIdLst>
    <p:sldId id="258" r:id="rId2"/>
    <p:sldId id="1924" r:id="rId3"/>
    <p:sldId id="1927" r:id="rId4"/>
    <p:sldId id="1928" r:id="rId5"/>
    <p:sldId id="1922" r:id="rId6"/>
    <p:sldId id="1923" r:id="rId7"/>
    <p:sldId id="1926" r:id="rId8"/>
    <p:sldId id="1929" r:id="rId9"/>
    <p:sldId id="1930" r:id="rId10"/>
    <p:sldId id="1931" r:id="rId11"/>
    <p:sldId id="1932" r:id="rId12"/>
    <p:sldId id="1933" r:id="rId13"/>
    <p:sldId id="1934" r:id="rId14"/>
    <p:sldId id="1935" r:id="rId15"/>
    <p:sldId id="1925" r:id="rId16"/>
    <p:sldId id="1917" r:id="rId17"/>
    <p:sldId id="1918" r:id="rId18"/>
    <p:sldId id="1919" r:id="rId19"/>
    <p:sldId id="1920" r:id="rId20"/>
    <p:sldId id="1921" r:id="rId21"/>
    <p:sldId id="1936" r:id="rId22"/>
    <p:sldId id="1937" r:id="rId23"/>
    <p:sldId id="1938" r:id="rId24"/>
    <p:sldId id="1939" r:id="rId25"/>
    <p:sldId id="1940" r:id="rId26"/>
    <p:sldId id="1941" r:id="rId27"/>
    <p:sldId id="1943" r:id="rId28"/>
    <p:sldId id="1942" r:id="rId29"/>
    <p:sldId id="1944" r:id="rId30"/>
    <p:sldId id="1945" r:id="rId31"/>
    <p:sldId id="1946" r:id="rId32"/>
    <p:sldId id="497" r:id="rId3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044"/>
    <a:srgbClr val="FFE267"/>
    <a:srgbClr val="8922FD"/>
    <a:srgbClr val="92D050"/>
    <a:srgbClr val="8424F8"/>
    <a:srgbClr val="FF0000"/>
    <a:srgbClr val="D6CDEC"/>
    <a:srgbClr val="78BD70"/>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3"/>
    <p:restoredTop sz="96327" autoAdjust="0"/>
  </p:normalViewPr>
  <p:slideViewPr>
    <p:cSldViewPr>
      <p:cViewPr varScale="1">
        <p:scale>
          <a:sx n="128" d="100"/>
          <a:sy n="128" d="100"/>
        </p:scale>
        <p:origin x="1232"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B3FE-857C-4B7D-1AD0-3FDC27D2E5DB}"/>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4AA3DA91-0585-EE7C-8189-DCB5118E3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28</a:t>
            </a:fld>
            <a:endParaRPr lang="en-US" altLang="x-none" sz="1200">
              <a:latin typeface="Arial" charset="0"/>
            </a:endParaRPr>
          </a:p>
        </p:txBody>
      </p:sp>
      <p:sp>
        <p:nvSpPr>
          <p:cNvPr id="40963" name="Rectangle 2">
            <a:extLst>
              <a:ext uri="{FF2B5EF4-FFF2-40B4-BE49-F238E27FC236}">
                <a16:creationId xmlns:a16="http://schemas.microsoft.com/office/drawing/2014/main" id="{DE3ACCF7-38DF-75F4-C0BD-B759A47935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FA4ABD6-3F98-E836-C6C5-41768053C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1191686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32</a:t>
            </a:fld>
            <a:endParaRPr lang="en-US" altLang="x-none"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err="1"/>
              <a:t>Logika</a:t>
            </a:r>
            <a:r>
              <a:rPr lang="en-US" sz="4000" dirty="0"/>
              <a:t> Basics</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5CCE-3E23-1AFB-FE58-A714877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33034-777F-1EC0-7AB8-279886DBB120}"/>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FB8B0D0B-F175-9A25-63B2-826BF37981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1931FA-C072-29CB-90E4-180AD9DEC9DB}"/>
              </a:ext>
            </a:extLst>
          </p:cNvPr>
          <p:cNvSpPr>
            <a:spLocks noGrp="1"/>
          </p:cNvSpPr>
          <p:nvPr>
            <p:ph type="sldNum" sz="quarter" idx="11"/>
          </p:nvPr>
        </p:nvSpPr>
        <p:spPr/>
        <p:txBody>
          <a:bodyPr/>
          <a:lstStyle/>
          <a:p>
            <a:pPr>
              <a:defRPr/>
            </a:pPr>
            <a:fld id="{50848EDB-E059-EE4C-BEE4-92ACBFC1ACEA}" type="slidenum">
              <a:rPr lang="en-US" smtClean="0"/>
              <a:pPr>
                <a:defRPr/>
              </a:pPr>
              <a:t>10</a:t>
            </a:fld>
            <a:endParaRPr lang="en-US"/>
          </a:p>
        </p:txBody>
      </p:sp>
    </p:spTree>
    <p:extLst>
      <p:ext uri="{BB962C8B-B14F-4D97-AF65-F5344CB8AC3E}">
        <p14:creationId xmlns:p14="http://schemas.microsoft.com/office/powerpoint/2010/main" val="18637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1C52-14D9-4EDA-C3CD-831FA9DA27B3}"/>
              </a:ext>
            </a:extLst>
          </p:cNvPr>
          <p:cNvSpPr>
            <a:spLocks noGrp="1"/>
          </p:cNvSpPr>
          <p:nvPr>
            <p:ph type="title"/>
          </p:nvPr>
        </p:nvSpPr>
        <p:spPr/>
        <p:txBody>
          <a:bodyPr/>
          <a:lstStyle/>
          <a:p>
            <a:r>
              <a:rPr lang="en-US" dirty="0"/>
              <a:t>Var &amp; Val Identifiers</a:t>
            </a:r>
          </a:p>
        </p:txBody>
      </p:sp>
      <p:sp>
        <p:nvSpPr>
          <p:cNvPr id="3" name="Slide Number Placeholder 2">
            <a:extLst>
              <a:ext uri="{FF2B5EF4-FFF2-40B4-BE49-F238E27FC236}">
                <a16:creationId xmlns:a16="http://schemas.microsoft.com/office/drawing/2014/main" id="{FCD517C2-A015-9F1C-5096-7D52883B8EEB}"/>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pic>
        <p:nvPicPr>
          <p:cNvPr id="5" name="Picture 4">
            <a:extLst>
              <a:ext uri="{FF2B5EF4-FFF2-40B4-BE49-F238E27FC236}">
                <a16:creationId xmlns:a16="http://schemas.microsoft.com/office/drawing/2014/main" id="{AA25F9E6-9DC0-A345-149F-C7C223B8E3ED}"/>
              </a:ext>
            </a:extLst>
          </p:cNvPr>
          <p:cNvPicPr>
            <a:picLocks noChangeAspect="1"/>
          </p:cNvPicPr>
          <p:nvPr/>
        </p:nvPicPr>
        <p:blipFill>
          <a:blip r:embed="rId2"/>
          <a:stretch>
            <a:fillRect/>
          </a:stretch>
        </p:blipFill>
        <p:spPr>
          <a:xfrm>
            <a:off x="762000" y="2082800"/>
            <a:ext cx="6718300" cy="3378200"/>
          </a:xfrm>
          <a:prstGeom prst="rect">
            <a:avLst/>
          </a:prstGeom>
        </p:spPr>
      </p:pic>
      <p:sp>
        <p:nvSpPr>
          <p:cNvPr id="6" name="Text Box 4">
            <a:extLst>
              <a:ext uri="{FF2B5EF4-FFF2-40B4-BE49-F238E27FC236}">
                <a16:creationId xmlns:a16="http://schemas.microsoft.com/office/drawing/2014/main" id="{519C1889-6DEA-4611-6CA6-AEC0DDAFACA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Scala has both </a:t>
            </a:r>
            <a:r>
              <a:rPr lang="en-US" altLang="en-US" sz="1600" dirty="0" err="1"/>
              <a:t>val</a:t>
            </a:r>
            <a:r>
              <a:rPr lang="en-US" altLang="en-US" sz="1600" dirty="0"/>
              <a:t> and var identifiers.  Both must be given a value when declared.  Val identifiers cannot be reassigned.</a:t>
            </a:r>
          </a:p>
        </p:txBody>
      </p:sp>
      <p:grpSp>
        <p:nvGrpSpPr>
          <p:cNvPr id="7" name="Group 10">
            <a:extLst>
              <a:ext uri="{FF2B5EF4-FFF2-40B4-BE49-F238E27FC236}">
                <a16:creationId xmlns:a16="http://schemas.microsoft.com/office/drawing/2014/main" id="{E0CFFAE6-F2AC-CA6D-F505-C1081D98C590}"/>
              </a:ext>
            </a:extLst>
          </p:cNvPr>
          <p:cNvGrpSpPr>
            <a:grpSpLocks/>
          </p:cNvGrpSpPr>
          <p:nvPr/>
        </p:nvGrpSpPr>
        <p:grpSpPr bwMode="auto">
          <a:xfrm>
            <a:off x="1993025" y="5461004"/>
            <a:ext cx="4268076" cy="675172"/>
            <a:chOff x="5625048" y="3846827"/>
            <a:chExt cx="2829815" cy="676813"/>
          </a:xfrm>
        </p:grpSpPr>
        <p:sp>
          <p:nvSpPr>
            <p:cNvPr id="8" name="Text Box 12">
              <a:extLst>
                <a:ext uri="{FF2B5EF4-FFF2-40B4-BE49-F238E27FC236}">
                  <a16:creationId xmlns:a16="http://schemas.microsoft.com/office/drawing/2014/main" id="{BC3A4BA5-E306-4468-4838-07D13D63F8DA}"/>
                </a:ext>
              </a:extLst>
            </p:cNvPr>
            <p:cNvSpPr txBox="1">
              <a:spLocks noChangeArrowheads="1"/>
            </p:cNvSpPr>
            <p:nvPr/>
          </p:nvSpPr>
          <p:spPr bwMode="auto">
            <a:xfrm>
              <a:off x="6046646" y="4215115"/>
              <a:ext cx="24082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Val identifiers cannot be reassigned</a:t>
              </a:r>
            </a:p>
          </p:txBody>
        </p:sp>
        <p:sp>
          <p:nvSpPr>
            <p:cNvPr id="9" name="Line 13">
              <a:extLst>
                <a:ext uri="{FF2B5EF4-FFF2-40B4-BE49-F238E27FC236}">
                  <a16:creationId xmlns:a16="http://schemas.microsoft.com/office/drawing/2014/main" id="{B8A0207B-FCA7-769B-D82A-2484E91B88FE}"/>
                </a:ext>
              </a:extLst>
            </p:cNvPr>
            <p:cNvSpPr>
              <a:spLocks noChangeShapeType="1"/>
            </p:cNvSpPr>
            <p:nvPr/>
          </p:nvSpPr>
          <p:spPr bwMode="auto">
            <a:xfrm flipH="1" flipV="1">
              <a:off x="5625048" y="384682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5070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6714-889F-AF57-54A1-F27051AAC8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D25E71-F324-2E87-E562-00B451909276}"/>
              </a:ext>
            </a:extLst>
          </p:cNvPr>
          <p:cNvPicPr>
            <a:picLocks noChangeAspect="1"/>
          </p:cNvPicPr>
          <p:nvPr/>
        </p:nvPicPr>
        <p:blipFill>
          <a:blip r:embed="rId2"/>
          <a:stretch>
            <a:fillRect/>
          </a:stretch>
        </p:blipFill>
        <p:spPr>
          <a:xfrm>
            <a:off x="781051" y="2387291"/>
            <a:ext cx="7327900" cy="2717800"/>
          </a:xfrm>
          <a:prstGeom prst="rect">
            <a:avLst/>
          </a:prstGeom>
        </p:spPr>
      </p:pic>
      <p:sp>
        <p:nvSpPr>
          <p:cNvPr id="2" name="Title 1">
            <a:extLst>
              <a:ext uri="{FF2B5EF4-FFF2-40B4-BE49-F238E27FC236}">
                <a16:creationId xmlns:a16="http://schemas.microsoft.com/office/drawing/2014/main" id="{E045FCF8-CC3C-1747-ED5B-498A33166237}"/>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ECA2C506-E6A8-7F6B-E318-0470642F824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sp>
        <p:nvSpPr>
          <p:cNvPr id="6" name="Text Box 4">
            <a:extLst>
              <a:ext uri="{FF2B5EF4-FFF2-40B4-BE49-F238E27FC236}">
                <a16:creationId xmlns:a16="http://schemas.microsoft.com/office/drawing/2014/main" id="{10414B42-81FA-C117-8030-066F1640C008}"/>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53AC5CFC-68F8-8DA3-D67E-CB800D61BBEB}"/>
              </a:ext>
            </a:extLst>
          </p:cNvPr>
          <p:cNvGrpSpPr>
            <a:grpSpLocks/>
          </p:cNvGrpSpPr>
          <p:nvPr/>
        </p:nvGrpSpPr>
        <p:grpSpPr bwMode="auto">
          <a:xfrm>
            <a:off x="4773009" y="3681350"/>
            <a:ext cx="2389790" cy="938040"/>
            <a:chOff x="5455189" y="3781829"/>
            <a:chExt cx="1584476" cy="940320"/>
          </a:xfrm>
        </p:grpSpPr>
        <p:sp>
          <p:nvSpPr>
            <p:cNvPr id="8" name="Text Box 12">
              <a:extLst>
                <a:ext uri="{FF2B5EF4-FFF2-40B4-BE49-F238E27FC236}">
                  <a16:creationId xmlns:a16="http://schemas.microsoft.com/office/drawing/2014/main" id="{FDED2EB6-24C8-D0F1-8311-2BBDA1D6A03D}"/>
                </a:ext>
              </a:extLst>
            </p:cNvPr>
            <p:cNvSpPr txBox="1">
              <a:spLocks noChangeArrowheads="1"/>
            </p:cNvSpPr>
            <p:nvPr/>
          </p:nvSpPr>
          <p:spPr bwMode="auto">
            <a:xfrm>
              <a:off x="5455189" y="4197658"/>
              <a:ext cx="1584476" cy="52449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Before x is re-assigned, the variable name is used.</a:t>
              </a:r>
            </a:p>
          </p:txBody>
        </p:sp>
        <p:sp>
          <p:nvSpPr>
            <p:cNvPr id="9" name="Line 13">
              <a:extLst>
                <a:ext uri="{FF2B5EF4-FFF2-40B4-BE49-F238E27FC236}">
                  <a16:creationId xmlns:a16="http://schemas.microsoft.com/office/drawing/2014/main" id="{A40C92DE-A025-6CBA-6763-6AE5240504B0}"/>
                </a:ext>
              </a:extLst>
            </p:cNvPr>
            <p:cNvSpPr>
              <a:spLocks noChangeShapeType="1"/>
            </p:cNvSpPr>
            <p:nvPr/>
          </p:nvSpPr>
          <p:spPr bwMode="auto">
            <a:xfrm flipH="1" flipV="1">
              <a:off x="5776615" y="3781829"/>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9FAD2600-07E3-4C5B-8C98-8727C31D894E}"/>
              </a:ext>
            </a:extLst>
          </p:cNvPr>
          <p:cNvSpPr/>
          <p:nvPr/>
        </p:nvSpPr>
        <p:spPr bwMode="auto">
          <a:xfrm>
            <a:off x="1295400" y="38100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36263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EB0A-E337-3B4A-38B9-29039B13A7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DD51F6-F9BF-E22E-2FA7-8D5451F23511}"/>
              </a:ext>
            </a:extLst>
          </p:cNvPr>
          <p:cNvPicPr>
            <a:picLocks noChangeAspect="1"/>
          </p:cNvPicPr>
          <p:nvPr/>
        </p:nvPicPr>
        <p:blipFill>
          <a:blip r:embed="rId2"/>
          <a:stretch>
            <a:fillRect/>
          </a:stretch>
        </p:blipFill>
        <p:spPr>
          <a:xfrm>
            <a:off x="914400" y="2438400"/>
            <a:ext cx="7010400" cy="2679700"/>
          </a:xfrm>
          <a:prstGeom prst="rect">
            <a:avLst/>
          </a:prstGeom>
        </p:spPr>
      </p:pic>
      <p:sp>
        <p:nvSpPr>
          <p:cNvPr id="2" name="Title 1">
            <a:extLst>
              <a:ext uri="{FF2B5EF4-FFF2-40B4-BE49-F238E27FC236}">
                <a16:creationId xmlns:a16="http://schemas.microsoft.com/office/drawing/2014/main" id="{223AF52B-680C-F139-3A4D-2BB8220A1550}"/>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1C788EF6-5E74-52F0-BD3A-AD3248385B3D}"/>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
        <p:nvSpPr>
          <p:cNvPr id="6" name="Text Box 4">
            <a:extLst>
              <a:ext uri="{FF2B5EF4-FFF2-40B4-BE49-F238E27FC236}">
                <a16:creationId xmlns:a16="http://schemas.microsoft.com/office/drawing/2014/main" id="{A9516388-4F37-E59F-4F5C-98DB90906B9B}"/>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C4F0B187-A0AE-DFBA-FFA0-C8089FC10317}"/>
              </a:ext>
            </a:extLst>
          </p:cNvPr>
          <p:cNvGrpSpPr>
            <a:grpSpLocks/>
          </p:cNvGrpSpPr>
          <p:nvPr/>
        </p:nvGrpSpPr>
        <p:grpSpPr bwMode="auto">
          <a:xfrm>
            <a:off x="4317999" y="4197245"/>
            <a:ext cx="2389790" cy="1446654"/>
            <a:chOff x="5455189" y="3379963"/>
            <a:chExt cx="1584476" cy="1450170"/>
          </a:xfrm>
        </p:grpSpPr>
        <p:sp>
          <p:nvSpPr>
            <p:cNvPr id="8" name="Text Box 12">
              <a:extLst>
                <a:ext uri="{FF2B5EF4-FFF2-40B4-BE49-F238E27FC236}">
                  <a16:creationId xmlns:a16="http://schemas.microsoft.com/office/drawing/2014/main" id="{379459BD-9B16-3DCB-E9D7-C19C31D9B8E2}"/>
                </a:ext>
              </a:extLst>
            </p:cNvPr>
            <p:cNvSpPr txBox="1">
              <a:spLocks noChangeArrowheads="1"/>
            </p:cNvSpPr>
            <p:nvPr/>
          </p:nvSpPr>
          <p:spPr bwMode="auto">
            <a:xfrm>
              <a:off x="5455189" y="4089674"/>
              <a:ext cx="1584476" cy="740459"/>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After x is re-assigned, the Old(x) refers to the previous value of x.</a:t>
              </a:r>
            </a:p>
          </p:txBody>
        </p:sp>
        <p:sp>
          <p:nvSpPr>
            <p:cNvPr id="9" name="Line 13">
              <a:extLst>
                <a:ext uri="{FF2B5EF4-FFF2-40B4-BE49-F238E27FC236}">
                  <a16:creationId xmlns:a16="http://schemas.microsoft.com/office/drawing/2014/main" id="{3A6A470B-5BBA-2943-4A3D-97C28F0B9DC8}"/>
                </a:ext>
              </a:extLst>
            </p:cNvPr>
            <p:cNvSpPr>
              <a:spLocks noChangeShapeType="1"/>
            </p:cNvSpPr>
            <p:nvPr/>
          </p:nvSpPr>
          <p:spPr bwMode="auto">
            <a:xfrm flipH="1" flipV="1">
              <a:off x="6330905" y="3379963"/>
              <a:ext cx="252610" cy="70971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CFDE99BE-F192-096A-C451-62C1E33C9F61}"/>
              </a:ext>
            </a:extLst>
          </p:cNvPr>
          <p:cNvSpPr/>
          <p:nvPr/>
        </p:nvSpPr>
        <p:spPr bwMode="auto">
          <a:xfrm>
            <a:off x="1371600" y="420538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3" name="Group 12">
            <a:extLst>
              <a:ext uri="{FF2B5EF4-FFF2-40B4-BE49-F238E27FC236}">
                <a16:creationId xmlns:a16="http://schemas.microsoft.com/office/drawing/2014/main" id="{2582260A-6C42-CC35-D9DF-5B56F4E4358C}"/>
              </a:ext>
            </a:extLst>
          </p:cNvPr>
          <p:cNvGrpSpPr/>
          <p:nvPr/>
        </p:nvGrpSpPr>
        <p:grpSpPr>
          <a:xfrm>
            <a:off x="6736692" y="3927619"/>
            <a:ext cx="2095610" cy="954107"/>
            <a:chOff x="6736692" y="3927619"/>
            <a:chExt cx="2095610" cy="954107"/>
          </a:xfrm>
        </p:grpSpPr>
        <p:sp>
          <p:nvSpPr>
            <p:cNvPr id="11" name="Text Box 12">
              <a:extLst>
                <a:ext uri="{FF2B5EF4-FFF2-40B4-BE49-F238E27FC236}">
                  <a16:creationId xmlns:a16="http://schemas.microsoft.com/office/drawing/2014/main" id="{3D39DE96-7C4F-A45B-ADCA-1DBA24D70879}"/>
                </a:ext>
              </a:extLst>
            </p:cNvPr>
            <p:cNvSpPr txBox="1">
              <a:spLocks noChangeArrowheads="1"/>
            </p:cNvSpPr>
            <p:nvPr/>
          </p:nvSpPr>
          <p:spPr bwMode="auto">
            <a:xfrm>
              <a:off x="7017297" y="3927619"/>
              <a:ext cx="1815005"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Also, At(</a:t>
              </a:r>
              <a:r>
                <a:rPr lang="en-US" altLang="x-none" sz="1400" i="1" dirty="0" err="1"/>
                <a:t>x,n</a:t>
              </a:r>
              <a:r>
                <a:rPr lang="en-US" altLang="x-none" sz="1400" i="1" dirty="0"/>
                <a:t>) refers to the </a:t>
              </a:r>
              <a:r>
                <a:rPr lang="en-US" altLang="x-none" sz="1400" i="1" dirty="0" err="1"/>
                <a:t>n’th</a:t>
              </a:r>
              <a:r>
                <a:rPr lang="en-US" altLang="x-none" sz="1400" i="1" dirty="0"/>
                <a:t> assignment occurrence of x</a:t>
              </a:r>
            </a:p>
          </p:txBody>
        </p:sp>
        <p:sp>
          <p:nvSpPr>
            <p:cNvPr id="12" name="Line 13">
              <a:extLst>
                <a:ext uri="{FF2B5EF4-FFF2-40B4-BE49-F238E27FC236}">
                  <a16:creationId xmlns:a16="http://schemas.microsoft.com/office/drawing/2014/main" id="{AF2D3442-549F-D0BC-0940-3717D200171F}"/>
                </a:ext>
              </a:extLst>
            </p:cNvPr>
            <p:cNvSpPr>
              <a:spLocks noChangeShapeType="1"/>
            </p:cNvSpPr>
            <p:nvPr/>
          </p:nvSpPr>
          <p:spPr bwMode="auto">
            <a:xfrm flipH="1" flipV="1">
              <a:off x="6736692" y="4003785"/>
              <a:ext cx="280605" cy="4158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51587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DC1F-4F7A-A69D-0672-C66EA74265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387527-E553-B523-FAE2-F60C2E1B3BCB}"/>
              </a:ext>
            </a:extLst>
          </p:cNvPr>
          <p:cNvPicPr>
            <a:picLocks noChangeAspect="1"/>
          </p:cNvPicPr>
          <p:nvPr/>
        </p:nvPicPr>
        <p:blipFill>
          <a:blip r:embed="rId2"/>
          <a:stretch>
            <a:fillRect/>
          </a:stretch>
        </p:blipFill>
        <p:spPr>
          <a:xfrm>
            <a:off x="914400" y="2413000"/>
            <a:ext cx="6680200" cy="2692400"/>
          </a:xfrm>
          <a:prstGeom prst="rect">
            <a:avLst/>
          </a:prstGeom>
        </p:spPr>
      </p:pic>
      <p:sp>
        <p:nvSpPr>
          <p:cNvPr id="2" name="Title 1">
            <a:extLst>
              <a:ext uri="{FF2B5EF4-FFF2-40B4-BE49-F238E27FC236}">
                <a16:creationId xmlns:a16="http://schemas.microsoft.com/office/drawing/2014/main" id="{E1914003-05A5-E1F8-C9EC-1AD7F93E7926}"/>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5112AEE5-29B8-9D9F-DC8C-08457DD9960B}"/>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
        <p:nvSpPr>
          <p:cNvPr id="6" name="Text Box 4">
            <a:extLst>
              <a:ext uri="{FF2B5EF4-FFF2-40B4-BE49-F238E27FC236}">
                <a16:creationId xmlns:a16="http://schemas.microsoft.com/office/drawing/2014/main" id="{7FD41434-7F46-B3F1-39D9-F63183998DDC}"/>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sp>
        <p:nvSpPr>
          <p:cNvPr id="10" name="Rectangle 9">
            <a:extLst>
              <a:ext uri="{FF2B5EF4-FFF2-40B4-BE49-F238E27FC236}">
                <a16:creationId xmlns:a16="http://schemas.microsoft.com/office/drawing/2014/main" id="{B0B18BD5-46F7-8FFC-A8E5-8DD53BCED082}"/>
              </a:ext>
            </a:extLst>
          </p:cNvPr>
          <p:cNvSpPr/>
          <p:nvPr/>
        </p:nvSpPr>
        <p:spPr bwMode="auto">
          <a:xfrm>
            <a:off x="1524000" y="47244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00E3AA1B-7222-1226-AB96-7A558F9C5871}"/>
              </a:ext>
            </a:extLst>
          </p:cNvPr>
          <p:cNvSpPr txBox="1">
            <a:spLocks noChangeArrowheads="1"/>
          </p:cNvSpPr>
          <p:nvPr/>
        </p:nvSpPr>
        <p:spPr bwMode="auto">
          <a:xfrm>
            <a:off x="3200400" y="3092640"/>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At(x,0)</a:t>
            </a:r>
          </a:p>
        </p:txBody>
      </p:sp>
      <p:sp>
        <p:nvSpPr>
          <p:cNvPr id="16" name="Text Box 12">
            <a:extLst>
              <a:ext uri="{FF2B5EF4-FFF2-40B4-BE49-F238E27FC236}">
                <a16:creationId xmlns:a16="http://schemas.microsoft.com/office/drawing/2014/main" id="{3037B9A1-3653-8B8E-F4CA-7436E69AAF5B}"/>
              </a:ext>
            </a:extLst>
          </p:cNvPr>
          <p:cNvSpPr txBox="1">
            <a:spLocks noChangeArrowheads="1"/>
          </p:cNvSpPr>
          <p:nvPr/>
        </p:nvSpPr>
        <p:spPr bwMode="auto">
          <a:xfrm>
            <a:off x="2933588"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At(x,1)</a:t>
            </a:r>
          </a:p>
        </p:txBody>
      </p:sp>
      <p:sp>
        <p:nvSpPr>
          <p:cNvPr id="17" name="Text Box 12">
            <a:extLst>
              <a:ext uri="{FF2B5EF4-FFF2-40B4-BE49-F238E27FC236}">
                <a16:creationId xmlns:a16="http://schemas.microsoft.com/office/drawing/2014/main" id="{20714461-AC5B-76FA-438E-1DC60DC2498D}"/>
              </a:ext>
            </a:extLst>
          </p:cNvPr>
          <p:cNvSpPr txBox="1">
            <a:spLocks noChangeArrowheads="1"/>
          </p:cNvSpPr>
          <p:nvPr/>
        </p:nvSpPr>
        <p:spPr bwMode="auto">
          <a:xfrm>
            <a:off x="3794067"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Old(x)</a:t>
            </a:r>
          </a:p>
        </p:txBody>
      </p:sp>
      <p:sp>
        <p:nvSpPr>
          <p:cNvPr id="18" name="Text Box 12">
            <a:extLst>
              <a:ext uri="{FF2B5EF4-FFF2-40B4-BE49-F238E27FC236}">
                <a16:creationId xmlns:a16="http://schemas.microsoft.com/office/drawing/2014/main" id="{0D2E61BE-3E60-D428-11F7-CF651240E630}"/>
              </a:ext>
            </a:extLst>
          </p:cNvPr>
          <p:cNvSpPr txBox="1">
            <a:spLocks noChangeArrowheads="1"/>
          </p:cNvSpPr>
          <p:nvPr/>
        </p:nvSpPr>
        <p:spPr bwMode="auto">
          <a:xfrm>
            <a:off x="2904740" y="4264223"/>
            <a:ext cx="29566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a:t>
            </a:r>
          </a:p>
        </p:txBody>
      </p:sp>
      <p:grpSp>
        <p:nvGrpSpPr>
          <p:cNvPr id="5" name="Group 4">
            <a:extLst>
              <a:ext uri="{FF2B5EF4-FFF2-40B4-BE49-F238E27FC236}">
                <a16:creationId xmlns:a16="http://schemas.microsoft.com/office/drawing/2014/main" id="{3E3CAF36-10F6-E7E9-1206-DE3B009388AD}"/>
              </a:ext>
            </a:extLst>
          </p:cNvPr>
          <p:cNvGrpSpPr/>
          <p:nvPr/>
        </p:nvGrpSpPr>
        <p:grpSpPr>
          <a:xfrm>
            <a:off x="6400799" y="3789161"/>
            <a:ext cx="2552811" cy="946368"/>
            <a:chOff x="6400799" y="3789161"/>
            <a:chExt cx="2552811" cy="946368"/>
          </a:xfrm>
        </p:grpSpPr>
        <p:sp>
          <p:nvSpPr>
            <p:cNvPr id="11" name="Text Box 12">
              <a:extLst>
                <a:ext uri="{FF2B5EF4-FFF2-40B4-BE49-F238E27FC236}">
                  <a16:creationId xmlns:a16="http://schemas.microsoft.com/office/drawing/2014/main" id="{88E7D5B6-F3F1-DF94-6323-8E621900E99B}"/>
                </a:ext>
              </a:extLst>
            </p:cNvPr>
            <p:cNvSpPr txBox="1">
              <a:spLocks noChangeArrowheads="1"/>
            </p:cNvSpPr>
            <p:nvPr/>
          </p:nvSpPr>
          <p:spPr bwMode="auto">
            <a:xfrm>
              <a:off x="7138605" y="3835644"/>
              <a:ext cx="1815005"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 has three different values in the history of the control flow</a:t>
              </a:r>
            </a:p>
          </p:txBody>
        </p:sp>
        <p:sp>
          <p:nvSpPr>
            <p:cNvPr id="12" name="Line 13">
              <a:extLst>
                <a:ext uri="{FF2B5EF4-FFF2-40B4-BE49-F238E27FC236}">
                  <a16:creationId xmlns:a16="http://schemas.microsoft.com/office/drawing/2014/main" id="{FF760DA1-7BE8-4443-E2EF-0076709F7A8C}"/>
                </a:ext>
              </a:extLst>
            </p:cNvPr>
            <p:cNvSpPr>
              <a:spLocks noChangeShapeType="1"/>
            </p:cNvSpPr>
            <p:nvPr/>
          </p:nvSpPr>
          <p:spPr bwMode="auto">
            <a:xfrm flipH="1" flipV="1">
              <a:off x="6400799" y="3789161"/>
              <a:ext cx="737805" cy="30777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9" name="Line 13">
              <a:extLst>
                <a:ext uri="{FF2B5EF4-FFF2-40B4-BE49-F238E27FC236}">
                  <a16:creationId xmlns:a16="http://schemas.microsoft.com/office/drawing/2014/main" id="{3A20577C-2F4D-A676-F84E-6C2FDD03C24F}"/>
                </a:ext>
              </a:extLst>
            </p:cNvPr>
            <p:cNvSpPr>
              <a:spLocks noChangeShapeType="1"/>
            </p:cNvSpPr>
            <p:nvPr/>
          </p:nvSpPr>
          <p:spPr bwMode="auto">
            <a:xfrm flipH="1">
              <a:off x="6851539" y="4264223"/>
              <a:ext cx="2956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 name="Line 13">
              <a:extLst>
                <a:ext uri="{FF2B5EF4-FFF2-40B4-BE49-F238E27FC236}">
                  <a16:creationId xmlns:a16="http://schemas.microsoft.com/office/drawing/2014/main" id="{40998F27-6E0F-5FAA-E18C-8D675E2A2B8A}"/>
                </a:ext>
              </a:extLst>
            </p:cNvPr>
            <p:cNvSpPr>
              <a:spLocks noChangeShapeType="1"/>
            </p:cNvSpPr>
            <p:nvPr/>
          </p:nvSpPr>
          <p:spPr bwMode="auto">
            <a:xfrm flipH="1">
              <a:off x="6990938" y="4532849"/>
              <a:ext cx="1562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37794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7F01-274D-9434-3087-38F4BE4D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E7DF8-D006-B6B4-E6FE-798EDB21CCA5}"/>
              </a:ext>
            </a:extLst>
          </p:cNvPr>
          <p:cNvSpPr>
            <a:spLocks noGrp="1"/>
          </p:cNvSpPr>
          <p:nvPr>
            <p:ph type="title"/>
          </p:nvPr>
        </p:nvSpPr>
        <p:spPr/>
        <p:txBody>
          <a:bodyPr/>
          <a:lstStyle/>
          <a:p>
            <a:r>
              <a:rPr lang="en-US" dirty="0"/>
              <a:t>Conditional Statements</a:t>
            </a:r>
          </a:p>
        </p:txBody>
      </p:sp>
      <p:sp>
        <p:nvSpPr>
          <p:cNvPr id="3" name="Text Placeholder 2">
            <a:extLst>
              <a:ext uri="{FF2B5EF4-FFF2-40B4-BE49-F238E27FC236}">
                <a16:creationId xmlns:a16="http://schemas.microsoft.com/office/drawing/2014/main" id="{1CCBE7D0-4924-ADBB-CE9E-AB55032783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9200CD-26B1-3988-EFAF-AEDB0DFA2CA9}"/>
              </a:ext>
            </a:extLst>
          </p:cNvPr>
          <p:cNvSpPr>
            <a:spLocks noGrp="1"/>
          </p:cNvSpPr>
          <p:nvPr>
            <p:ph type="sldNum" sz="quarter" idx="11"/>
          </p:nvPr>
        </p:nvSpPr>
        <p:spPr/>
        <p:txBody>
          <a:bodyPr/>
          <a:lstStyle/>
          <a:p>
            <a:pPr>
              <a:defRPr/>
            </a:pPr>
            <a:fld id="{50848EDB-E059-EE4C-BEE4-92ACBFC1ACEA}" type="slidenum">
              <a:rPr lang="en-US" smtClean="0"/>
              <a:pPr>
                <a:defRPr/>
              </a:pPr>
              <a:t>15</a:t>
            </a:fld>
            <a:endParaRPr lang="en-US"/>
          </a:p>
        </p:txBody>
      </p:sp>
    </p:spTree>
    <p:extLst>
      <p:ext uri="{BB962C8B-B14F-4D97-AF65-F5344CB8AC3E}">
        <p14:creationId xmlns:p14="http://schemas.microsoft.com/office/powerpoint/2010/main" val="226795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9ADA-F000-688D-9924-5C80FA576E6D}"/>
              </a:ext>
            </a:extLst>
          </p:cNvPr>
          <p:cNvSpPr>
            <a:spLocks noGrp="1"/>
          </p:cNvSpPr>
          <p:nvPr>
            <p:ph type="title"/>
          </p:nvPr>
        </p:nvSpPr>
        <p:spPr/>
        <p:txBody>
          <a:bodyPr/>
          <a:lstStyle/>
          <a:p>
            <a:r>
              <a:rPr lang="en-US" sz="3600" dirty="0"/>
              <a:t>Schema for Reasoning About Conditional Statements</a:t>
            </a:r>
          </a:p>
        </p:txBody>
      </p:sp>
      <p:sp>
        <p:nvSpPr>
          <p:cNvPr id="3" name="Slide Number Placeholder 2">
            <a:extLst>
              <a:ext uri="{FF2B5EF4-FFF2-40B4-BE49-F238E27FC236}">
                <a16:creationId xmlns:a16="http://schemas.microsoft.com/office/drawing/2014/main" id="{22F30439-1820-6C1D-3EB5-284FE7EE707B}"/>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4" name="TextBox 3">
            <a:extLst>
              <a:ext uri="{FF2B5EF4-FFF2-40B4-BE49-F238E27FC236}">
                <a16:creationId xmlns:a16="http://schemas.microsoft.com/office/drawing/2014/main" id="{5870931A-1F55-18D7-80DB-D8E1FF33090F}"/>
              </a:ext>
            </a:extLst>
          </p:cNvPr>
          <p:cNvSpPr txBox="1"/>
          <p:nvPr/>
        </p:nvSpPr>
        <p:spPr>
          <a:xfrm>
            <a:off x="762000" y="2057400"/>
            <a:ext cx="6324600" cy="3785652"/>
          </a:xfrm>
          <a:prstGeom prst="rect">
            <a:avLst/>
          </a:prstGeom>
          <a:noFill/>
        </p:spPr>
        <p:txBody>
          <a:bodyPr wrap="square" rtlCol="0">
            <a:spAutoFit/>
          </a:bodyPr>
          <a:lstStyle/>
          <a:p>
            <a:r>
              <a:rPr lang="en-US" b="1" dirty="0">
                <a:solidFill>
                  <a:srgbClr val="000000"/>
                </a:solidFill>
                <a:effectLst/>
              </a:rPr>
              <a:t>if</a:t>
            </a:r>
            <a:r>
              <a:rPr lang="en-US" dirty="0">
                <a:solidFill>
                  <a:srgbClr val="606060"/>
                </a:solidFill>
                <a:effectLst/>
              </a:rPr>
              <a:t> </a:t>
            </a:r>
            <a:r>
              <a:rPr lang="en-US" b="1" dirty="0">
                <a:solidFill>
                  <a:srgbClr val="000000"/>
                </a:solidFill>
                <a:effectLst/>
              </a:rPr>
              <a:t>(</a:t>
            </a:r>
            <a:r>
              <a:rPr lang="en-US" dirty="0">
                <a:solidFill>
                  <a:srgbClr val="606060"/>
                </a:solidFill>
                <a:effectLst/>
              </a:rPr>
              <a:t>B</a:t>
            </a:r>
            <a:r>
              <a:rPr lang="en-US" b="1" dirty="0">
                <a:solidFill>
                  <a:srgbClr val="000000"/>
                </a:solidFill>
                <a:effectLst/>
              </a:rPr>
              <a:t>)</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S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S</a:t>
            </a:r>
            <a:endParaRPr lang="en-US" i="1" baseline="-25000" dirty="0">
              <a:solidFill>
                <a:srgbClr val="999988"/>
              </a:solidFill>
              <a:effectLst/>
            </a:endParaRPr>
          </a:p>
          <a:p>
            <a:r>
              <a:rPr lang="en-US" b="1" dirty="0">
                <a:solidFill>
                  <a:srgbClr val="000000"/>
                </a:solidFill>
                <a:effectLst/>
              </a:rPr>
              <a:t>}</a:t>
            </a:r>
            <a:r>
              <a:rPr lang="en-US" dirty="0">
                <a:solidFill>
                  <a:srgbClr val="606060"/>
                </a:solidFill>
                <a:effectLst/>
              </a:rPr>
              <a:t> </a:t>
            </a:r>
            <a:r>
              <a:rPr lang="en-US" b="1" dirty="0">
                <a:solidFill>
                  <a:srgbClr val="000000"/>
                </a:solidFill>
                <a:effectLst/>
              </a:rPr>
              <a:t>else</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T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T</a:t>
            </a:r>
            <a:endParaRPr lang="en-US" i="1" dirty="0">
              <a:solidFill>
                <a:srgbClr val="999988"/>
              </a:solidFill>
              <a:effectLst/>
            </a:endParaRPr>
          </a:p>
          <a:p>
            <a:r>
              <a:rPr lang="en-US" b="1" dirty="0">
                <a:solidFill>
                  <a:srgbClr val="000000"/>
                </a:solidFill>
                <a:effectLst/>
              </a:rPr>
              <a:t>}</a:t>
            </a:r>
            <a:r>
              <a:rPr lang="en-US" dirty="0">
                <a:solidFill>
                  <a:srgbClr val="606060"/>
                </a:solidFill>
                <a:effectLst/>
              </a:rPr>
              <a:t> </a:t>
            </a:r>
          </a:p>
          <a:p>
            <a:r>
              <a:rPr lang="en-US" i="1" dirty="0">
                <a:solidFill>
                  <a:srgbClr val="999988"/>
                </a:solidFill>
                <a:effectLst/>
              </a:rPr>
              <a:t>// V-Know:  B -&gt;: </a:t>
            </a:r>
            <a:r>
              <a:rPr lang="en-US" i="1" dirty="0">
                <a:solidFill>
                  <a:srgbClr val="999988"/>
                </a:solidFill>
              </a:rPr>
              <a:t>F</a:t>
            </a:r>
            <a:r>
              <a:rPr lang="en-US" i="1" baseline="-25000" dirty="0">
                <a:solidFill>
                  <a:srgbClr val="999988"/>
                </a:solidFill>
              </a:rPr>
              <a:t>S</a:t>
            </a:r>
            <a:r>
              <a:rPr lang="en-US" i="1" dirty="0">
                <a:solidFill>
                  <a:srgbClr val="999988"/>
                </a:solidFill>
              </a:rPr>
              <a:t> &amp;</a:t>
            </a:r>
            <a:r>
              <a:rPr lang="en-US" i="1" dirty="0">
                <a:solidFill>
                  <a:srgbClr val="999988"/>
                </a:solidFill>
                <a:effectLst/>
              </a:rPr>
              <a:t> </a:t>
            </a:r>
            <a:r>
              <a:rPr lang="en-US" i="1" dirty="0">
                <a:solidFill>
                  <a:srgbClr val="999988"/>
                </a:solidFill>
              </a:rPr>
              <a:t>!B -&gt; F</a:t>
            </a:r>
            <a:r>
              <a:rPr lang="en-US" i="1" baseline="-25000" dirty="0">
                <a:solidFill>
                  <a:srgbClr val="999988"/>
                </a:solidFill>
              </a:rPr>
              <a:t>T</a:t>
            </a:r>
            <a:endParaRPr lang="en-US" dirty="0"/>
          </a:p>
        </p:txBody>
      </p:sp>
      <p:sp>
        <p:nvSpPr>
          <p:cNvPr id="5" name="Text Box 4">
            <a:extLst>
              <a:ext uri="{FF2B5EF4-FFF2-40B4-BE49-F238E27FC236}">
                <a16:creationId xmlns:a16="http://schemas.microsoft.com/office/drawing/2014/main" id="{5FD0AEAF-525E-3C38-8412-26F4CA289151}"/>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uses the following principles for reasoning about conditional statements…</a:t>
            </a:r>
          </a:p>
        </p:txBody>
      </p:sp>
      <p:grpSp>
        <p:nvGrpSpPr>
          <p:cNvPr id="6" name="Group 10">
            <a:extLst>
              <a:ext uri="{FF2B5EF4-FFF2-40B4-BE49-F238E27FC236}">
                <a16:creationId xmlns:a16="http://schemas.microsoft.com/office/drawing/2014/main" id="{018CE17A-FBAA-75A4-F04E-76D6783ED248}"/>
              </a:ext>
            </a:extLst>
          </p:cNvPr>
          <p:cNvGrpSpPr>
            <a:grpSpLocks/>
          </p:cNvGrpSpPr>
          <p:nvPr/>
        </p:nvGrpSpPr>
        <p:grpSpPr bwMode="auto">
          <a:xfrm>
            <a:off x="3124198" y="1715325"/>
            <a:ext cx="4737100" cy="799275"/>
            <a:chOff x="4707812" y="4034287"/>
            <a:chExt cx="3140787" cy="801219"/>
          </a:xfrm>
        </p:grpSpPr>
        <p:sp>
          <p:nvSpPr>
            <p:cNvPr id="7" name="Text Box 12">
              <a:extLst>
                <a:ext uri="{FF2B5EF4-FFF2-40B4-BE49-F238E27FC236}">
                  <a16:creationId xmlns:a16="http://schemas.microsoft.com/office/drawing/2014/main" id="{9DB731B1-1538-502C-10EF-7BC7A235D240}"/>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true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8" name="Line 13">
              <a:extLst>
                <a:ext uri="{FF2B5EF4-FFF2-40B4-BE49-F238E27FC236}">
                  <a16:creationId xmlns:a16="http://schemas.microsoft.com/office/drawing/2014/main" id="{0B4FE3FF-8861-2C72-FE65-0168D884BB16}"/>
                </a:ext>
              </a:extLst>
            </p:cNvPr>
            <p:cNvSpPr>
              <a:spLocks noChangeShapeType="1"/>
            </p:cNvSpPr>
            <p:nvPr/>
          </p:nvSpPr>
          <p:spPr bwMode="auto">
            <a:xfrm flipH="1">
              <a:off x="4707812" y="4351768"/>
              <a:ext cx="707309" cy="48373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5549E0DA-5A98-B853-E731-C8FF58D91950}"/>
              </a:ext>
            </a:extLst>
          </p:cNvPr>
          <p:cNvGrpSpPr>
            <a:grpSpLocks/>
          </p:cNvGrpSpPr>
          <p:nvPr/>
        </p:nvGrpSpPr>
        <p:grpSpPr bwMode="auto">
          <a:xfrm>
            <a:off x="2209798" y="2537933"/>
            <a:ext cx="5651501" cy="834329"/>
            <a:chOff x="4707811" y="3999147"/>
            <a:chExt cx="3747052" cy="836358"/>
          </a:xfrm>
        </p:grpSpPr>
        <p:sp>
          <p:nvSpPr>
            <p:cNvPr id="10" name="Text Box 12">
              <a:extLst>
                <a:ext uri="{FF2B5EF4-FFF2-40B4-BE49-F238E27FC236}">
                  <a16:creationId xmlns:a16="http://schemas.microsoft.com/office/drawing/2014/main" id="{DE38E10D-4356-78C7-17E5-24E8D22A89DC}"/>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S, we have some additional facts F</a:t>
              </a:r>
              <a:r>
                <a:rPr lang="en-US" altLang="x-none" sz="1400" i="1" baseline="-25000" dirty="0"/>
                <a:t>S</a:t>
              </a:r>
              <a:r>
                <a:rPr lang="en-US" altLang="x-none" sz="1400" i="1" dirty="0"/>
                <a:t> based on the execution of S</a:t>
              </a:r>
            </a:p>
          </p:txBody>
        </p:sp>
        <p:sp>
          <p:nvSpPr>
            <p:cNvPr id="11" name="Line 13">
              <a:extLst>
                <a:ext uri="{FF2B5EF4-FFF2-40B4-BE49-F238E27FC236}">
                  <a16:creationId xmlns:a16="http://schemas.microsoft.com/office/drawing/2014/main" id="{8C8EEE09-E9C6-EA1F-7C47-8A503FE7E76E}"/>
                </a:ext>
              </a:extLst>
            </p:cNvPr>
            <p:cNvSpPr>
              <a:spLocks noChangeShapeType="1"/>
            </p:cNvSpPr>
            <p:nvPr/>
          </p:nvSpPr>
          <p:spPr bwMode="auto">
            <a:xfrm flipH="1">
              <a:off x="4707811" y="4414975"/>
              <a:ext cx="1313573" cy="42053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2" name="Group 10">
            <a:extLst>
              <a:ext uri="{FF2B5EF4-FFF2-40B4-BE49-F238E27FC236}">
                <a16:creationId xmlns:a16="http://schemas.microsoft.com/office/drawing/2014/main" id="{48F10183-F1AE-9604-8F8E-20276FCAAD59}"/>
              </a:ext>
            </a:extLst>
          </p:cNvPr>
          <p:cNvGrpSpPr>
            <a:grpSpLocks/>
          </p:cNvGrpSpPr>
          <p:nvPr/>
        </p:nvGrpSpPr>
        <p:grpSpPr bwMode="auto">
          <a:xfrm>
            <a:off x="3124198" y="3576399"/>
            <a:ext cx="4737100" cy="738663"/>
            <a:chOff x="4707812" y="4034287"/>
            <a:chExt cx="3140787" cy="740460"/>
          </a:xfrm>
        </p:grpSpPr>
        <p:sp>
          <p:nvSpPr>
            <p:cNvPr id="13" name="Text Box 12">
              <a:extLst>
                <a:ext uri="{FF2B5EF4-FFF2-40B4-BE49-F238E27FC236}">
                  <a16:creationId xmlns:a16="http://schemas.microsoft.com/office/drawing/2014/main" id="{34146C78-6929-B362-03BB-2E976DA7B33E}"/>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false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14" name="Line 13">
              <a:extLst>
                <a:ext uri="{FF2B5EF4-FFF2-40B4-BE49-F238E27FC236}">
                  <a16:creationId xmlns:a16="http://schemas.microsoft.com/office/drawing/2014/main" id="{E2578D14-075D-EA94-4A50-179A95AA0323}"/>
                </a:ext>
              </a:extLst>
            </p:cNvPr>
            <p:cNvSpPr>
              <a:spLocks noChangeShapeType="1"/>
            </p:cNvSpPr>
            <p:nvPr/>
          </p:nvSpPr>
          <p:spPr bwMode="auto">
            <a:xfrm flipH="1">
              <a:off x="4707812" y="4351768"/>
              <a:ext cx="707309" cy="2222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C19C8E84-0790-CA4A-BEE5-57C8D9AFA03E}"/>
              </a:ext>
            </a:extLst>
          </p:cNvPr>
          <p:cNvGrpSpPr>
            <a:grpSpLocks/>
          </p:cNvGrpSpPr>
          <p:nvPr/>
        </p:nvGrpSpPr>
        <p:grpSpPr bwMode="auto">
          <a:xfrm>
            <a:off x="2209797" y="4456877"/>
            <a:ext cx="5651501" cy="738665"/>
            <a:chOff x="4707811" y="3999147"/>
            <a:chExt cx="3747052" cy="740461"/>
          </a:xfrm>
        </p:grpSpPr>
        <p:sp>
          <p:nvSpPr>
            <p:cNvPr id="16" name="Text Box 12">
              <a:extLst>
                <a:ext uri="{FF2B5EF4-FFF2-40B4-BE49-F238E27FC236}">
                  <a16:creationId xmlns:a16="http://schemas.microsoft.com/office/drawing/2014/main" id="{C8EDB654-6FCE-525E-07F8-EA3A5E972250}"/>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T, we have some additional facts F</a:t>
              </a:r>
              <a:r>
                <a:rPr lang="en-US" altLang="x-none" sz="1400" i="1" baseline="-25000" dirty="0"/>
                <a:t>T</a:t>
              </a:r>
              <a:r>
                <a:rPr lang="en-US" altLang="x-none" sz="1400" i="1" dirty="0"/>
                <a:t> based on the execution of T</a:t>
              </a:r>
            </a:p>
          </p:txBody>
        </p:sp>
        <p:sp>
          <p:nvSpPr>
            <p:cNvPr id="17" name="Line 13">
              <a:extLst>
                <a:ext uri="{FF2B5EF4-FFF2-40B4-BE49-F238E27FC236}">
                  <a16:creationId xmlns:a16="http://schemas.microsoft.com/office/drawing/2014/main" id="{90C7DF31-5E99-9394-D51F-E9653B816495}"/>
                </a:ext>
              </a:extLst>
            </p:cNvPr>
            <p:cNvSpPr>
              <a:spLocks noChangeShapeType="1"/>
            </p:cNvSpPr>
            <p:nvPr/>
          </p:nvSpPr>
          <p:spPr bwMode="auto">
            <a:xfrm flipH="1" flipV="1">
              <a:off x="4707811" y="4293759"/>
              <a:ext cx="1313573" cy="12121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9C6A11BB-880D-175B-3B7C-5FCE7EFC50F6}"/>
              </a:ext>
            </a:extLst>
          </p:cNvPr>
          <p:cNvGrpSpPr>
            <a:grpSpLocks/>
          </p:cNvGrpSpPr>
          <p:nvPr/>
        </p:nvGrpSpPr>
        <p:grpSpPr bwMode="auto">
          <a:xfrm>
            <a:off x="3124197" y="5926996"/>
            <a:ext cx="4279904" cy="738665"/>
            <a:chOff x="5617206" y="3999147"/>
            <a:chExt cx="2837657" cy="740461"/>
          </a:xfrm>
        </p:grpSpPr>
        <p:sp>
          <p:nvSpPr>
            <p:cNvPr id="19" name="Text Box 12">
              <a:extLst>
                <a:ext uri="{FF2B5EF4-FFF2-40B4-BE49-F238E27FC236}">
                  <a16:creationId xmlns:a16="http://schemas.microsoft.com/office/drawing/2014/main" id="{255E7BC1-6320-67D4-CC60-0D82D9892BD9}"/>
                </a:ext>
              </a:extLst>
            </p:cNvPr>
            <p:cNvSpPr txBox="1">
              <a:spLocks noChangeArrowheads="1"/>
            </p:cNvSpPr>
            <p:nvPr/>
          </p:nvSpPr>
          <p:spPr bwMode="auto">
            <a:xfrm>
              <a:off x="6046646" y="3999148"/>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 the end the conditional, conditional facts are added to the fact set – indicating the condition in which they hold</a:t>
              </a:r>
            </a:p>
          </p:txBody>
        </p:sp>
        <p:sp>
          <p:nvSpPr>
            <p:cNvPr id="20" name="Line 13">
              <a:extLst>
                <a:ext uri="{FF2B5EF4-FFF2-40B4-BE49-F238E27FC236}">
                  <a16:creationId xmlns:a16="http://schemas.microsoft.com/office/drawing/2014/main" id="{068C0FEA-BD52-1C52-6B36-8E902DFCCB87}"/>
                </a:ext>
              </a:extLst>
            </p:cNvPr>
            <p:cNvSpPr>
              <a:spLocks noChangeShapeType="1"/>
            </p:cNvSpPr>
            <p:nvPr/>
          </p:nvSpPr>
          <p:spPr bwMode="auto">
            <a:xfrm flipH="1" flipV="1">
              <a:off x="5617206" y="399914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9451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4EC-4835-64A7-17AF-5AA822721CDE}"/>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FB7FA3A-B051-8295-0081-E740D322E826}"/>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pic>
        <p:nvPicPr>
          <p:cNvPr id="4" name="Picture 3">
            <a:extLst>
              <a:ext uri="{FF2B5EF4-FFF2-40B4-BE49-F238E27FC236}">
                <a16:creationId xmlns:a16="http://schemas.microsoft.com/office/drawing/2014/main" id="{4195327A-248E-07C0-39C7-0D575F3777C2}"/>
              </a:ext>
            </a:extLst>
          </p:cNvPr>
          <p:cNvPicPr>
            <a:picLocks noChangeAspect="1"/>
          </p:cNvPicPr>
          <p:nvPr/>
        </p:nvPicPr>
        <p:blipFill>
          <a:blip r:embed="rId2"/>
          <a:stretch>
            <a:fillRect/>
          </a:stretch>
        </p:blipFill>
        <p:spPr>
          <a:xfrm>
            <a:off x="685800" y="1536700"/>
            <a:ext cx="7480300" cy="4470400"/>
          </a:xfrm>
          <a:prstGeom prst="rect">
            <a:avLst/>
          </a:prstGeom>
        </p:spPr>
      </p:pic>
      <p:sp>
        <p:nvSpPr>
          <p:cNvPr id="5" name="Rectangle 4">
            <a:extLst>
              <a:ext uri="{FF2B5EF4-FFF2-40B4-BE49-F238E27FC236}">
                <a16:creationId xmlns:a16="http://schemas.microsoft.com/office/drawing/2014/main" id="{8C9E8241-C43B-6C52-985B-CBF360AA867A}"/>
              </a:ext>
            </a:extLst>
          </p:cNvPr>
          <p:cNvSpPr/>
          <p:nvPr/>
        </p:nvSpPr>
        <p:spPr bwMode="auto">
          <a:xfrm>
            <a:off x="1066800" y="39624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10">
            <a:extLst>
              <a:ext uri="{FF2B5EF4-FFF2-40B4-BE49-F238E27FC236}">
                <a16:creationId xmlns:a16="http://schemas.microsoft.com/office/drawing/2014/main" id="{9463FF97-ED35-B66A-6C95-B1509A96ED79}"/>
              </a:ext>
            </a:extLst>
          </p:cNvPr>
          <p:cNvGrpSpPr>
            <a:grpSpLocks/>
          </p:cNvGrpSpPr>
          <p:nvPr/>
        </p:nvGrpSpPr>
        <p:grpSpPr bwMode="auto">
          <a:xfrm>
            <a:off x="5283201" y="3352800"/>
            <a:ext cx="3263900" cy="763489"/>
            <a:chOff x="6046646" y="3758295"/>
            <a:chExt cx="2164027" cy="765345"/>
          </a:xfrm>
        </p:grpSpPr>
        <p:sp>
          <p:nvSpPr>
            <p:cNvPr id="7" name="Text Box 12">
              <a:extLst>
                <a:ext uri="{FF2B5EF4-FFF2-40B4-BE49-F238E27FC236}">
                  <a16:creationId xmlns:a16="http://schemas.microsoft.com/office/drawing/2014/main" id="{7C12C15E-BD4B-7927-0E2C-5D1AFBC5222A}"/>
                </a:ext>
              </a:extLst>
            </p:cNvPr>
            <p:cNvSpPr txBox="1">
              <a:spLocks noChangeArrowheads="1"/>
            </p:cNvSpPr>
            <p:nvPr/>
          </p:nvSpPr>
          <p:spPr bwMode="auto">
            <a:xfrm>
              <a:off x="6046646" y="4215115"/>
              <a:ext cx="216402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Fact set before entering the conditional</a:t>
              </a:r>
            </a:p>
          </p:txBody>
        </p:sp>
        <p:sp>
          <p:nvSpPr>
            <p:cNvPr id="8" name="Line 13">
              <a:extLst>
                <a:ext uri="{FF2B5EF4-FFF2-40B4-BE49-F238E27FC236}">
                  <a16:creationId xmlns:a16="http://schemas.microsoft.com/office/drawing/2014/main" id="{BAA3F83E-6453-95AC-CF70-1A2356190F09}"/>
                </a:ext>
              </a:extLst>
            </p:cNvPr>
            <p:cNvSpPr>
              <a:spLocks noChangeShapeType="1"/>
            </p:cNvSpPr>
            <p:nvPr/>
          </p:nvSpPr>
          <p:spPr bwMode="auto">
            <a:xfrm flipH="1" flipV="1">
              <a:off x="6585547" y="3758295"/>
              <a:ext cx="252610" cy="45682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9" name="Rectangle 8">
            <a:extLst>
              <a:ext uri="{FF2B5EF4-FFF2-40B4-BE49-F238E27FC236}">
                <a16:creationId xmlns:a16="http://schemas.microsoft.com/office/drawing/2014/main" id="{EF121DAE-8B18-97DE-DCB8-6432113559E9}"/>
              </a:ext>
            </a:extLst>
          </p:cNvPr>
          <p:cNvSpPr/>
          <p:nvPr/>
        </p:nvSpPr>
        <p:spPr bwMode="auto">
          <a:xfrm>
            <a:off x="4648200" y="2590800"/>
            <a:ext cx="2667000" cy="7620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6661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80A9-2AB2-3384-52CC-896255C742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CB79E9-C1A1-C18B-2093-59D901897935}"/>
              </a:ext>
            </a:extLst>
          </p:cNvPr>
          <p:cNvPicPr>
            <a:picLocks noChangeAspect="1"/>
          </p:cNvPicPr>
          <p:nvPr/>
        </p:nvPicPr>
        <p:blipFill>
          <a:blip r:embed="rId2"/>
          <a:stretch>
            <a:fillRect/>
          </a:stretch>
        </p:blipFill>
        <p:spPr>
          <a:xfrm>
            <a:off x="685800" y="1524000"/>
            <a:ext cx="7543800" cy="4495800"/>
          </a:xfrm>
          <a:prstGeom prst="rect">
            <a:avLst/>
          </a:prstGeom>
        </p:spPr>
      </p:pic>
      <p:sp>
        <p:nvSpPr>
          <p:cNvPr id="2" name="Title 1">
            <a:extLst>
              <a:ext uri="{FF2B5EF4-FFF2-40B4-BE49-F238E27FC236}">
                <a16:creationId xmlns:a16="http://schemas.microsoft.com/office/drawing/2014/main" id="{A5E95C2C-0D4E-A763-9085-86C6379DF4E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7C9629DD-DF9E-A610-E6FF-D9A8CF247E68}"/>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Rectangle 4">
            <a:extLst>
              <a:ext uri="{FF2B5EF4-FFF2-40B4-BE49-F238E27FC236}">
                <a16:creationId xmlns:a16="http://schemas.microsoft.com/office/drawing/2014/main" id="{98B9B8FC-0659-376D-C987-138280128116}"/>
              </a:ext>
            </a:extLst>
          </p:cNvPr>
          <p:cNvSpPr/>
          <p:nvPr/>
        </p:nvSpPr>
        <p:spPr bwMode="auto">
          <a:xfrm>
            <a:off x="1219200" y="4267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470CB8A-BB2C-743C-D716-FEB03041EFD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8A2531C-8052-3368-C7B3-DC3AFD970B68}"/>
              </a:ext>
            </a:extLst>
          </p:cNvPr>
          <p:cNvGrpSpPr>
            <a:grpSpLocks/>
          </p:cNvGrpSpPr>
          <p:nvPr/>
        </p:nvGrpSpPr>
        <p:grpSpPr bwMode="auto">
          <a:xfrm>
            <a:off x="4727711" y="3297962"/>
            <a:ext cx="3501887" cy="894525"/>
            <a:chOff x="6046645" y="3626940"/>
            <a:chExt cx="2321817" cy="896700"/>
          </a:xfrm>
        </p:grpSpPr>
        <p:sp>
          <p:nvSpPr>
            <p:cNvPr id="9" name="Text Box 12">
              <a:extLst>
                <a:ext uri="{FF2B5EF4-FFF2-40B4-BE49-F238E27FC236}">
                  <a16:creationId xmlns:a16="http://schemas.microsoft.com/office/drawing/2014/main" id="{DBC3DEB7-48B6-E44F-D6B8-78BABB186264}"/>
                </a:ext>
              </a:extLst>
            </p:cNvPr>
            <p:cNvSpPr txBox="1">
              <a:spLocks noChangeArrowheads="1"/>
            </p:cNvSpPr>
            <p:nvPr/>
          </p:nvSpPr>
          <p:spPr bwMode="auto">
            <a:xfrm>
              <a:off x="6046645" y="4215115"/>
              <a:ext cx="23218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10" name="Line 13">
              <a:extLst>
                <a:ext uri="{FF2B5EF4-FFF2-40B4-BE49-F238E27FC236}">
                  <a16:creationId xmlns:a16="http://schemas.microsoft.com/office/drawing/2014/main" id="{038593C7-AE78-8AB7-EB22-009E76267AC6}"/>
                </a:ext>
              </a:extLst>
            </p:cNvPr>
            <p:cNvSpPr>
              <a:spLocks noChangeShapeType="1"/>
            </p:cNvSpPr>
            <p:nvPr/>
          </p:nvSpPr>
          <p:spPr bwMode="auto">
            <a:xfrm flipH="1" flipV="1">
              <a:off x="6196016" y="362694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1" name="Text Box 12">
            <a:extLst>
              <a:ext uri="{FF2B5EF4-FFF2-40B4-BE49-F238E27FC236}">
                <a16:creationId xmlns:a16="http://schemas.microsoft.com/office/drawing/2014/main" id="{11137F01-49E3-FBD8-D0EC-5C70C2478F00}"/>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2" name="Line 13">
            <a:extLst>
              <a:ext uri="{FF2B5EF4-FFF2-40B4-BE49-F238E27FC236}">
                <a16:creationId xmlns:a16="http://schemas.microsoft.com/office/drawing/2014/main" id="{59EBDD3F-6731-AF36-A7EE-23E99FD8ED7F}"/>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Tree>
    <p:extLst>
      <p:ext uri="{BB962C8B-B14F-4D97-AF65-F5344CB8AC3E}">
        <p14:creationId xmlns:p14="http://schemas.microsoft.com/office/powerpoint/2010/main" val="30142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6384-7E53-3FD9-C122-0BA1AC0DF6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146153-A6C1-AB2E-9607-9D00C1635A41}"/>
              </a:ext>
            </a:extLst>
          </p:cNvPr>
          <p:cNvPicPr>
            <a:picLocks noChangeAspect="1"/>
          </p:cNvPicPr>
          <p:nvPr/>
        </p:nvPicPr>
        <p:blipFill>
          <a:blip r:embed="rId2"/>
          <a:stretch>
            <a:fillRect/>
          </a:stretch>
        </p:blipFill>
        <p:spPr>
          <a:xfrm>
            <a:off x="762000" y="1536700"/>
            <a:ext cx="7556500" cy="4470400"/>
          </a:xfrm>
          <a:prstGeom prst="rect">
            <a:avLst/>
          </a:prstGeom>
        </p:spPr>
      </p:pic>
      <p:sp>
        <p:nvSpPr>
          <p:cNvPr id="2" name="Title 1">
            <a:extLst>
              <a:ext uri="{FF2B5EF4-FFF2-40B4-BE49-F238E27FC236}">
                <a16:creationId xmlns:a16="http://schemas.microsoft.com/office/drawing/2014/main" id="{32AA9B83-B1E1-0179-0563-12CE87CE3016}"/>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DE72704F-F393-2CDF-1CE7-02038C25248E}"/>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sp>
        <p:nvSpPr>
          <p:cNvPr id="5" name="Rectangle 4">
            <a:extLst>
              <a:ext uri="{FF2B5EF4-FFF2-40B4-BE49-F238E27FC236}">
                <a16:creationId xmlns:a16="http://schemas.microsoft.com/office/drawing/2014/main" id="{2D51822D-7BD6-C5AE-A711-685155E188FA}"/>
              </a:ext>
            </a:extLst>
          </p:cNvPr>
          <p:cNvSpPr/>
          <p:nvPr/>
        </p:nvSpPr>
        <p:spPr bwMode="auto">
          <a:xfrm>
            <a:off x="1219200" y="4800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3B173172-A09A-240B-AC2E-766A9AF0DC73}"/>
              </a:ext>
            </a:extLst>
          </p:cNvPr>
          <p:cNvGrpSpPr>
            <a:grpSpLocks/>
          </p:cNvGrpSpPr>
          <p:nvPr/>
        </p:nvGrpSpPr>
        <p:grpSpPr bwMode="auto">
          <a:xfrm>
            <a:off x="4816612" y="3319330"/>
            <a:ext cx="3793987" cy="899832"/>
            <a:chOff x="6046645" y="3621620"/>
            <a:chExt cx="2515485" cy="902020"/>
          </a:xfrm>
        </p:grpSpPr>
        <p:sp>
          <p:nvSpPr>
            <p:cNvPr id="8" name="Text Box 12">
              <a:extLst>
                <a:ext uri="{FF2B5EF4-FFF2-40B4-BE49-F238E27FC236}">
                  <a16:creationId xmlns:a16="http://schemas.microsoft.com/office/drawing/2014/main" id="{BC4D37FA-A935-8981-2D7C-7855AC28C6A7}"/>
                </a:ext>
              </a:extLst>
            </p:cNvPr>
            <p:cNvSpPr txBox="1">
              <a:spLocks noChangeArrowheads="1"/>
            </p:cNvSpPr>
            <p:nvPr/>
          </p:nvSpPr>
          <p:spPr bwMode="auto">
            <a:xfrm>
              <a:off x="6046645" y="4215115"/>
              <a:ext cx="251548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9" name="Line 13">
              <a:extLst>
                <a:ext uri="{FF2B5EF4-FFF2-40B4-BE49-F238E27FC236}">
                  <a16:creationId xmlns:a16="http://schemas.microsoft.com/office/drawing/2014/main" id="{508DE435-4566-0974-8AFF-932D7CDB7193}"/>
                </a:ext>
              </a:extLst>
            </p:cNvPr>
            <p:cNvSpPr>
              <a:spLocks noChangeShapeType="1"/>
            </p:cNvSpPr>
            <p:nvPr/>
          </p:nvSpPr>
          <p:spPr bwMode="auto">
            <a:xfrm flipH="1" flipV="1">
              <a:off x="6339161" y="362162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Text Box 12">
            <a:extLst>
              <a:ext uri="{FF2B5EF4-FFF2-40B4-BE49-F238E27FC236}">
                <a16:creationId xmlns:a16="http://schemas.microsoft.com/office/drawing/2014/main" id="{CEE6F49A-FD59-63BD-F036-9548137678BE}"/>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1" name="Line 13">
            <a:extLst>
              <a:ext uri="{FF2B5EF4-FFF2-40B4-BE49-F238E27FC236}">
                <a16:creationId xmlns:a16="http://schemas.microsoft.com/office/drawing/2014/main" id="{08FAC8D8-77B7-3407-7269-AD1441A118B2}"/>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2" name="Rectangle 11">
            <a:extLst>
              <a:ext uri="{FF2B5EF4-FFF2-40B4-BE49-F238E27FC236}">
                <a16:creationId xmlns:a16="http://schemas.microsoft.com/office/drawing/2014/main" id="{4EF3F254-8F96-6F7E-1F27-D013CC88D20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2207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5438-D0AC-C30D-9B8C-45F7A99B740F}"/>
              </a:ext>
            </a:extLst>
          </p:cNvPr>
          <p:cNvSpPr>
            <a:spLocks noGrp="1"/>
          </p:cNvSpPr>
          <p:nvPr>
            <p:ph type="title"/>
          </p:nvPr>
        </p:nvSpPr>
        <p:spPr/>
        <p:txBody>
          <a:bodyPr/>
          <a:lstStyle/>
          <a:p>
            <a:r>
              <a:rPr lang="en-US" dirty="0" err="1"/>
              <a:t>Logika</a:t>
            </a:r>
            <a:r>
              <a:rPr lang="en-US" dirty="0"/>
              <a:t> interface Basics</a:t>
            </a:r>
          </a:p>
        </p:txBody>
      </p:sp>
      <p:sp>
        <p:nvSpPr>
          <p:cNvPr id="3" name="Text Placeholder 2">
            <a:extLst>
              <a:ext uri="{FF2B5EF4-FFF2-40B4-BE49-F238E27FC236}">
                <a16:creationId xmlns:a16="http://schemas.microsoft.com/office/drawing/2014/main" id="{870F7EB5-9E81-3609-82D8-723B4DD65C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BE4B57-D50D-EBCA-77BE-B9554C2A1664}"/>
              </a:ext>
            </a:extLst>
          </p:cNvPr>
          <p:cNvSpPr>
            <a:spLocks noGrp="1"/>
          </p:cNvSpPr>
          <p:nvPr>
            <p:ph type="sldNum" sz="quarter" idx="11"/>
          </p:nvPr>
        </p:nvSpPr>
        <p:spPr/>
        <p:txBody>
          <a:bodyPr/>
          <a:lstStyle/>
          <a:p>
            <a:pPr>
              <a:defRPr/>
            </a:pPr>
            <a:fld id="{50848EDB-E059-EE4C-BEE4-92ACBFC1ACEA}" type="slidenum">
              <a:rPr lang="en-US" smtClean="0"/>
              <a:pPr>
                <a:defRPr/>
              </a:pPr>
              <a:t>2</a:t>
            </a:fld>
            <a:endParaRPr lang="en-US"/>
          </a:p>
        </p:txBody>
      </p:sp>
    </p:spTree>
    <p:extLst>
      <p:ext uri="{BB962C8B-B14F-4D97-AF65-F5344CB8AC3E}">
        <p14:creationId xmlns:p14="http://schemas.microsoft.com/office/powerpoint/2010/main" val="373016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26D50-A3EB-2E7E-690A-FF0F783CAC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A494841-EA35-BEA2-D492-F91D97C626F3}"/>
              </a:ext>
            </a:extLst>
          </p:cNvPr>
          <p:cNvPicPr>
            <a:picLocks noChangeAspect="1"/>
          </p:cNvPicPr>
          <p:nvPr/>
        </p:nvPicPr>
        <p:blipFill>
          <a:blip r:embed="rId2"/>
          <a:stretch>
            <a:fillRect/>
          </a:stretch>
        </p:blipFill>
        <p:spPr>
          <a:xfrm>
            <a:off x="762000" y="1520135"/>
            <a:ext cx="7505700" cy="4470400"/>
          </a:xfrm>
          <a:prstGeom prst="rect">
            <a:avLst/>
          </a:prstGeom>
        </p:spPr>
      </p:pic>
      <p:sp>
        <p:nvSpPr>
          <p:cNvPr id="2" name="Title 1">
            <a:extLst>
              <a:ext uri="{FF2B5EF4-FFF2-40B4-BE49-F238E27FC236}">
                <a16:creationId xmlns:a16="http://schemas.microsoft.com/office/drawing/2014/main" id="{070C1BE8-1E37-A0F0-60D4-4992F34F6CC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4577E93-E1B6-7DF7-13A1-803B1D913729}"/>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Rectangle 4">
            <a:extLst>
              <a:ext uri="{FF2B5EF4-FFF2-40B4-BE49-F238E27FC236}">
                <a16:creationId xmlns:a16="http://schemas.microsoft.com/office/drawing/2014/main" id="{F45F3363-59AD-6588-7C05-36003043F844}"/>
              </a:ext>
            </a:extLst>
          </p:cNvPr>
          <p:cNvSpPr/>
          <p:nvPr/>
        </p:nvSpPr>
        <p:spPr bwMode="auto">
          <a:xfrm>
            <a:off x="1219200" y="5685735"/>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68B64979-EDDD-8DA9-BD66-EA21BE6DBB2A}"/>
              </a:ext>
            </a:extLst>
          </p:cNvPr>
          <p:cNvSpPr/>
          <p:nvPr/>
        </p:nvSpPr>
        <p:spPr bwMode="auto">
          <a:xfrm>
            <a:off x="4762500" y="32766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 name="Group 10">
            <a:extLst>
              <a:ext uri="{FF2B5EF4-FFF2-40B4-BE49-F238E27FC236}">
                <a16:creationId xmlns:a16="http://schemas.microsoft.com/office/drawing/2014/main" id="{27CAB77F-368A-8D83-9DF8-0BC9E4495892}"/>
              </a:ext>
            </a:extLst>
          </p:cNvPr>
          <p:cNvGrpSpPr>
            <a:grpSpLocks/>
          </p:cNvGrpSpPr>
          <p:nvPr/>
        </p:nvGrpSpPr>
        <p:grpSpPr bwMode="auto">
          <a:xfrm>
            <a:off x="5162554" y="4419598"/>
            <a:ext cx="3632200" cy="2003313"/>
            <a:chOff x="6046646" y="2947392"/>
            <a:chExt cx="2408217" cy="2008184"/>
          </a:xfrm>
        </p:grpSpPr>
        <p:sp>
          <p:nvSpPr>
            <p:cNvPr id="10" name="Text Box 12">
              <a:extLst>
                <a:ext uri="{FF2B5EF4-FFF2-40B4-BE49-F238E27FC236}">
                  <a16:creationId xmlns:a16="http://schemas.microsoft.com/office/drawing/2014/main" id="{DFE7F382-1028-98AA-6D0E-5ED42C912262}"/>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i="1" dirty="0">
                  <a:effectLst/>
                </a:rPr>
                <a:t>B -&gt;: </a:t>
              </a:r>
              <a:r>
                <a:rPr lang="en-US" sz="1400" i="1" dirty="0"/>
                <a:t>F</a:t>
              </a:r>
              <a:r>
                <a:rPr lang="en-US" sz="1400" i="1" baseline="-25000" dirty="0"/>
                <a:t>S</a:t>
              </a:r>
              <a:r>
                <a:rPr lang="en-US" sz="1400" i="1" dirty="0"/>
                <a:t> &amp;</a:t>
              </a:r>
              <a:r>
                <a:rPr lang="en-US" sz="1400" i="1" dirty="0">
                  <a:effectLst/>
                </a:rPr>
                <a:t> </a:t>
              </a:r>
              <a:r>
                <a:rPr lang="en-US" sz="1400" i="1" dirty="0"/>
                <a:t>!B -&gt; F</a:t>
              </a:r>
              <a:r>
                <a:rPr lang="en-US" sz="1400" i="1" baseline="-25000" dirty="0"/>
                <a:t>T</a:t>
              </a:r>
              <a:endParaRPr lang="en-US" altLang="x-none" sz="1400" i="1" dirty="0"/>
            </a:p>
            <a:p>
              <a:pPr eaLnBrk="1" hangingPunct="1">
                <a:defRPr/>
              </a:pPr>
              <a:endParaRPr lang="en-US" altLang="x-none" sz="1400" i="1" dirty="0"/>
            </a:p>
            <a:p>
              <a:pPr eaLnBrk="1" hangingPunct="1">
                <a:defRPr/>
              </a:pPr>
              <a:r>
                <a:rPr lang="en-US" altLang="x-none" sz="1400" i="1" dirty="0"/>
                <a:t>At the end the conditional, conditional facts are added to the fact set – indicating the condition in which they hold</a:t>
              </a:r>
            </a:p>
          </p:txBody>
        </p:sp>
        <p:sp>
          <p:nvSpPr>
            <p:cNvPr id="11" name="Line 13">
              <a:extLst>
                <a:ext uri="{FF2B5EF4-FFF2-40B4-BE49-F238E27FC236}">
                  <a16:creationId xmlns:a16="http://schemas.microsoft.com/office/drawing/2014/main" id="{D3D7A5D6-F741-91F0-20C3-A5340DF9B261}"/>
                </a:ext>
              </a:extLst>
            </p:cNvPr>
            <p:cNvSpPr>
              <a:spLocks noChangeShapeType="1"/>
            </p:cNvSpPr>
            <p:nvPr/>
          </p:nvSpPr>
          <p:spPr bwMode="auto">
            <a:xfrm flipH="1" flipV="1">
              <a:off x="6615016" y="2947392"/>
              <a:ext cx="606264" cy="8357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7964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998A-3848-E51E-ED6F-A763FC71C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5F79E-B158-0D92-17A6-ED79CBF7B45F}"/>
              </a:ext>
            </a:extLst>
          </p:cNvPr>
          <p:cNvSpPr>
            <a:spLocks noGrp="1"/>
          </p:cNvSpPr>
          <p:nvPr>
            <p:ph type="title"/>
          </p:nvPr>
        </p:nvSpPr>
        <p:spPr/>
        <p:txBody>
          <a:bodyPr/>
          <a:lstStyle/>
          <a:p>
            <a:r>
              <a:rPr lang="en-US" dirty="0"/>
              <a:t>Method contracts</a:t>
            </a:r>
          </a:p>
        </p:txBody>
      </p:sp>
      <p:sp>
        <p:nvSpPr>
          <p:cNvPr id="3" name="Text Placeholder 2">
            <a:extLst>
              <a:ext uri="{FF2B5EF4-FFF2-40B4-BE49-F238E27FC236}">
                <a16:creationId xmlns:a16="http://schemas.microsoft.com/office/drawing/2014/main" id="{A2FF6D8A-8381-30BA-05E5-9D1B76CE70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75E837-8FC0-C0C7-510F-86171F3A4F9F}"/>
              </a:ext>
            </a:extLst>
          </p:cNvPr>
          <p:cNvSpPr>
            <a:spLocks noGrp="1"/>
          </p:cNvSpPr>
          <p:nvPr>
            <p:ph type="sldNum" sz="quarter" idx="11"/>
          </p:nvPr>
        </p:nvSpPr>
        <p:spPr/>
        <p:txBody>
          <a:bodyPr/>
          <a:lstStyle/>
          <a:p>
            <a:pPr>
              <a:defRPr/>
            </a:pPr>
            <a:fld id="{50848EDB-E059-EE4C-BEE4-92ACBFC1ACEA}" type="slidenum">
              <a:rPr lang="en-US" smtClean="0"/>
              <a:pPr>
                <a:defRPr/>
              </a:pPr>
              <a:t>21</a:t>
            </a:fld>
            <a:endParaRPr lang="en-US"/>
          </a:p>
        </p:txBody>
      </p:sp>
    </p:spTree>
    <p:extLst>
      <p:ext uri="{BB962C8B-B14F-4D97-AF65-F5344CB8AC3E}">
        <p14:creationId xmlns:p14="http://schemas.microsoft.com/office/powerpoint/2010/main" val="4169174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BDA3-5A9F-B13A-E702-C6ED20E93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9F3D7-4CDE-309E-9056-D3396A7C1B20}"/>
              </a:ext>
            </a:extLst>
          </p:cNvPr>
          <p:cNvSpPr>
            <a:spLocks noGrp="1"/>
          </p:cNvSpPr>
          <p:nvPr>
            <p:ph type="title"/>
          </p:nvPr>
        </p:nvSpPr>
        <p:spPr/>
        <p:txBody>
          <a:bodyPr/>
          <a:lstStyle/>
          <a:p>
            <a:r>
              <a:rPr lang="en-US" sz="3600" dirty="0"/>
              <a:t>Method Contracts</a:t>
            </a:r>
          </a:p>
        </p:txBody>
      </p:sp>
      <p:sp>
        <p:nvSpPr>
          <p:cNvPr id="3" name="Slide Number Placeholder 2">
            <a:extLst>
              <a:ext uri="{FF2B5EF4-FFF2-40B4-BE49-F238E27FC236}">
                <a16:creationId xmlns:a16="http://schemas.microsoft.com/office/drawing/2014/main" id="{420C3D7B-E207-28BB-E895-CC86A838A490}"/>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5" name="Text Box 4">
            <a:extLst>
              <a:ext uri="{FF2B5EF4-FFF2-40B4-BE49-F238E27FC236}">
                <a16:creationId xmlns:a16="http://schemas.microsoft.com/office/drawing/2014/main" id="{8B230DDF-1639-AF08-26BC-2F3BF8553CC8}"/>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 method (a “service”) that returns a value that corresponding to the increment of </a:t>
            </a:r>
            <a:r>
              <a:rPr lang="en-US" altLang="en-US" sz="1600" b="1" dirty="0">
                <a:latin typeface="Courier New" panose="02070309020205020404" pitchFamily="49" charset="0"/>
                <a:cs typeface="Courier New" panose="02070309020205020404" pitchFamily="49" charset="0"/>
              </a:rPr>
              <a:t>x</a:t>
            </a:r>
            <a:r>
              <a:rPr lang="en-US" altLang="en-US" sz="1600" dirty="0"/>
              <a:t> by a </a:t>
            </a:r>
            <a:r>
              <a:rPr lang="en-US" altLang="en-US" sz="1600" b="1" dirty="0">
                <a:latin typeface="Courier New" panose="02070309020205020404" pitchFamily="49" charset="0"/>
                <a:cs typeface="Courier New" panose="02070309020205020404" pitchFamily="49" charset="0"/>
              </a:rPr>
              <a:t>delta</a:t>
            </a:r>
            <a:r>
              <a:rPr lang="en-US" altLang="en-US" sz="1600" dirty="0"/>
              <a:t> value…</a:t>
            </a:r>
          </a:p>
        </p:txBody>
      </p:sp>
      <p:pic>
        <p:nvPicPr>
          <p:cNvPr id="21" name="Picture 20">
            <a:extLst>
              <a:ext uri="{FF2B5EF4-FFF2-40B4-BE49-F238E27FC236}">
                <a16:creationId xmlns:a16="http://schemas.microsoft.com/office/drawing/2014/main" id="{9CAFBDF4-A8E5-2EA9-56EE-288FAF09B94D}"/>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2" name="Group 10">
            <a:extLst>
              <a:ext uri="{FF2B5EF4-FFF2-40B4-BE49-F238E27FC236}">
                <a16:creationId xmlns:a16="http://schemas.microsoft.com/office/drawing/2014/main" id="{904F9A43-EEBE-2DB2-95C0-12CEEBA2D36F}"/>
              </a:ext>
            </a:extLst>
          </p:cNvPr>
          <p:cNvGrpSpPr>
            <a:grpSpLocks/>
          </p:cNvGrpSpPr>
          <p:nvPr/>
        </p:nvGrpSpPr>
        <p:grpSpPr bwMode="auto">
          <a:xfrm>
            <a:off x="4180681" y="3665573"/>
            <a:ext cx="4125119" cy="954107"/>
            <a:chOff x="4639415" y="4890972"/>
            <a:chExt cx="2735032" cy="956427"/>
          </a:xfrm>
        </p:grpSpPr>
        <p:sp>
          <p:nvSpPr>
            <p:cNvPr id="23" name="Text Box 12">
              <a:extLst>
                <a:ext uri="{FF2B5EF4-FFF2-40B4-BE49-F238E27FC236}">
                  <a16:creationId xmlns:a16="http://schemas.microsoft.com/office/drawing/2014/main" id="{16CC7608-BDED-C3AB-09AE-D2497777DC1E}"/>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24" name="Line 13">
              <a:extLst>
                <a:ext uri="{FF2B5EF4-FFF2-40B4-BE49-F238E27FC236}">
                  <a16:creationId xmlns:a16="http://schemas.microsoft.com/office/drawing/2014/main" id="{DFA9FAC0-D4C0-D2FB-0D0F-5D7944F96F70}"/>
                </a:ext>
              </a:extLst>
            </p:cNvPr>
            <p:cNvSpPr>
              <a:spLocks noChangeShapeType="1"/>
            </p:cNvSpPr>
            <p:nvPr/>
          </p:nvSpPr>
          <p:spPr bwMode="auto">
            <a:xfrm flipH="1" flipV="1">
              <a:off x="4639415" y="4904042"/>
              <a:ext cx="1389356" cy="2866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5" name="Group 10">
            <a:extLst>
              <a:ext uri="{FF2B5EF4-FFF2-40B4-BE49-F238E27FC236}">
                <a16:creationId xmlns:a16="http://schemas.microsoft.com/office/drawing/2014/main" id="{EBB79855-365F-09AB-3945-9661B416D06F}"/>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C08D876B-012C-5B9D-E8BA-8F6CCF9F6E2D}"/>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2E31F566-92FF-B26D-EC06-5CDF2D8E87F6}"/>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28" name="Picture 27">
            <a:extLst>
              <a:ext uri="{FF2B5EF4-FFF2-40B4-BE49-F238E27FC236}">
                <a16:creationId xmlns:a16="http://schemas.microsoft.com/office/drawing/2014/main" id="{21E5BBE9-A34F-6B50-B734-8C0B7A7E33B1}"/>
              </a:ext>
            </a:extLst>
          </p:cNvPr>
          <p:cNvPicPr>
            <a:picLocks noChangeAspect="1"/>
          </p:cNvPicPr>
          <p:nvPr/>
        </p:nvPicPr>
        <p:blipFill>
          <a:blip r:embed="rId3"/>
          <a:stretch>
            <a:fillRect/>
          </a:stretch>
        </p:blipFill>
        <p:spPr>
          <a:xfrm>
            <a:off x="946150" y="2112651"/>
            <a:ext cx="2298700" cy="444500"/>
          </a:xfrm>
          <a:prstGeom prst="rect">
            <a:avLst/>
          </a:prstGeom>
        </p:spPr>
      </p:pic>
    </p:spTree>
    <p:extLst>
      <p:ext uri="{BB962C8B-B14F-4D97-AF65-F5344CB8AC3E}">
        <p14:creationId xmlns:p14="http://schemas.microsoft.com/office/powerpoint/2010/main" val="37335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C2B5-FFDE-4782-FB9A-4A0903755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845AF-2351-DC14-75CE-3B4DC447AD91}"/>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AC1BCA4B-1B88-B660-7E7F-0F045F781D47}"/>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sp>
        <p:nvSpPr>
          <p:cNvPr id="5" name="Text Box 4">
            <a:extLst>
              <a:ext uri="{FF2B5EF4-FFF2-40B4-BE49-F238E27FC236}">
                <a16:creationId xmlns:a16="http://schemas.microsoft.com/office/drawing/2014/main" id="{7F27FDBE-685A-02C5-99AB-B4A243AEDE26}"/>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4B9D9548-9211-10D9-C556-47B18533BD70}"/>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5" name="Group 10">
            <a:extLst>
              <a:ext uri="{FF2B5EF4-FFF2-40B4-BE49-F238E27FC236}">
                <a16:creationId xmlns:a16="http://schemas.microsoft.com/office/drawing/2014/main" id="{03297766-BDE9-0985-8B4C-F0061805002C}"/>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4819E695-F48F-F540-2638-DF7352269A3E}"/>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8851B6CD-1516-DBAF-776A-CB1DE3B43E9C}"/>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28" name="Picture 27">
            <a:extLst>
              <a:ext uri="{FF2B5EF4-FFF2-40B4-BE49-F238E27FC236}">
                <a16:creationId xmlns:a16="http://schemas.microsoft.com/office/drawing/2014/main" id="{765F6D47-E890-E2B1-FFDE-C09454B50F51}"/>
              </a:ext>
            </a:extLst>
          </p:cNvPr>
          <p:cNvPicPr>
            <a:picLocks noChangeAspect="1"/>
          </p:cNvPicPr>
          <p:nvPr/>
        </p:nvPicPr>
        <p:blipFill>
          <a:blip r:embed="rId3"/>
          <a:stretch>
            <a:fillRect/>
          </a:stretch>
        </p:blipFill>
        <p:spPr>
          <a:xfrm>
            <a:off x="946150" y="2112651"/>
            <a:ext cx="2298700" cy="444500"/>
          </a:xfrm>
          <a:prstGeom prst="rect">
            <a:avLst/>
          </a:prstGeom>
        </p:spPr>
      </p:pic>
      <p:grpSp>
        <p:nvGrpSpPr>
          <p:cNvPr id="16" name="Group 15">
            <a:extLst>
              <a:ext uri="{FF2B5EF4-FFF2-40B4-BE49-F238E27FC236}">
                <a16:creationId xmlns:a16="http://schemas.microsoft.com/office/drawing/2014/main" id="{CB913C5A-072E-DA2D-7B91-7275B3C3DE54}"/>
              </a:ext>
            </a:extLst>
          </p:cNvPr>
          <p:cNvGrpSpPr/>
          <p:nvPr/>
        </p:nvGrpSpPr>
        <p:grpSpPr>
          <a:xfrm>
            <a:off x="283122" y="3801300"/>
            <a:ext cx="8524547" cy="2656862"/>
            <a:chOff x="283122" y="3801300"/>
            <a:chExt cx="8524547" cy="2656862"/>
          </a:xfrm>
        </p:grpSpPr>
        <p:pic>
          <p:nvPicPr>
            <p:cNvPr id="6" name="Picture 5">
              <a:extLst>
                <a:ext uri="{FF2B5EF4-FFF2-40B4-BE49-F238E27FC236}">
                  <a16:creationId xmlns:a16="http://schemas.microsoft.com/office/drawing/2014/main" id="{24F865F8-BD40-6734-2A85-ECD69EA75B70}"/>
                </a:ext>
              </a:extLst>
            </p:cNvPr>
            <p:cNvPicPr>
              <a:picLocks noChangeAspect="1"/>
            </p:cNvPicPr>
            <p:nvPr/>
          </p:nvPicPr>
          <p:blipFill>
            <a:blip r:embed="rId4"/>
            <a:stretch>
              <a:fillRect/>
            </a:stretch>
          </p:blipFill>
          <p:spPr>
            <a:xfrm>
              <a:off x="5429469" y="3801300"/>
              <a:ext cx="3378200" cy="1435100"/>
            </a:xfrm>
            <a:prstGeom prst="rect">
              <a:avLst/>
            </a:prstGeom>
            <a:ln w="12700">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8595A05F-4984-377B-86E2-600A4C510300}"/>
                </a:ext>
              </a:extLst>
            </p:cNvPr>
            <p:cNvSpPr/>
            <p:nvPr/>
          </p:nvSpPr>
          <p:spPr bwMode="auto">
            <a:xfrm>
              <a:off x="1143000" y="4038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BB1842D8-FFA3-B4AD-420D-7FA771E11398}"/>
                </a:ext>
              </a:extLst>
            </p:cNvPr>
            <p:cNvGrpSpPr>
              <a:grpSpLocks/>
            </p:cNvGrpSpPr>
            <p:nvPr/>
          </p:nvGrpSpPr>
          <p:grpSpPr bwMode="auto">
            <a:xfrm>
              <a:off x="5333999" y="5070648"/>
              <a:ext cx="3048000" cy="1387514"/>
              <a:chOff x="6742922" y="3812681"/>
              <a:chExt cx="2020882" cy="1390888"/>
            </a:xfrm>
          </p:grpSpPr>
          <p:sp>
            <p:nvSpPr>
              <p:cNvPr id="9" name="Text Box 12">
                <a:extLst>
                  <a:ext uri="{FF2B5EF4-FFF2-40B4-BE49-F238E27FC236}">
                    <a16:creationId xmlns:a16="http://schemas.microsoft.com/office/drawing/2014/main" id="{6CD0F5B4-C09D-9BBF-7056-0AFB363CA0B8}"/>
                  </a:ext>
                </a:extLst>
              </p:cNvPr>
              <p:cNvSpPr txBox="1">
                <a:spLocks noChangeArrowheads="1"/>
              </p:cNvSpPr>
              <p:nvPr/>
            </p:nvSpPr>
            <p:spPr bwMode="auto">
              <a:xfrm>
                <a:off x="6742922" y="4247142"/>
                <a:ext cx="2020882"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When verifying the method against the contract, </a:t>
                </a:r>
                <a:r>
                  <a:rPr lang="en-US" altLang="x-none" sz="1400" i="1" dirty="0" err="1"/>
                  <a:t>Logika</a:t>
                </a:r>
                <a:r>
                  <a:rPr lang="en-US" altLang="x-none" sz="1400" i="1" dirty="0"/>
                  <a:t> begins by assuming that all constraints in the pre-condition hold.</a:t>
                </a:r>
              </a:p>
            </p:txBody>
          </p:sp>
          <p:sp>
            <p:nvSpPr>
              <p:cNvPr id="10" name="Line 13">
                <a:extLst>
                  <a:ext uri="{FF2B5EF4-FFF2-40B4-BE49-F238E27FC236}">
                    <a16:creationId xmlns:a16="http://schemas.microsoft.com/office/drawing/2014/main" id="{D8D4A6B6-DD19-B432-284C-4CB0EFC019DE}"/>
                  </a:ext>
                </a:extLst>
              </p:cNvPr>
              <p:cNvSpPr>
                <a:spLocks noChangeShapeType="1"/>
              </p:cNvSpPr>
              <p:nvPr/>
            </p:nvSpPr>
            <p:spPr bwMode="auto">
              <a:xfrm flipH="1">
                <a:off x="7197621" y="3812681"/>
                <a:ext cx="239980" cy="43446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AEAA75E5-B8C2-EFD3-C74B-267046092965}"/>
                </a:ext>
              </a:extLst>
            </p:cNvPr>
            <p:cNvGrpSpPr>
              <a:grpSpLocks/>
            </p:cNvGrpSpPr>
            <p:nvPr/>
          </p:nvGrpSpPr>
          <p:grpSpPr bwMode="auto">
            <a:xfrm>
              <a:off x="283122" y="4343400"/>
              <a:ext cx="3048000" cy="2017045"/>
              <a:chOff x="6742922" y="3073636"/>
              <a:chExt cx="2020882" cy="2021950"/>
            </a:xfrm>
          </p:grpSpPr>
          <p:sp>
            <p:nvSpPr>
              <p:cNvPr id="12" name="Text Box 12">
                <a:extLst>
                  <a:ext uri="{FF2B5EF4-FFF2-40B4-BE49-F238E27FC236}">
                    <a16:creationId xmlns:a16="http://schemas.microsoft.com/office/drawing/2014/main" id="{0099B28C-6E4B-7DB9-2F61-AA38F5F86DD0}"/>
                  </a:ext>
                </a:extLst>
              </p:cNvPr>
              <p:cNvSpPr txBox="1">
                <a:spLocks noChangeArrowheads="1"/>
              </p:cNvSpPr>
              <p:nvPr/>
            </p:nvSpPr>
            <p:spPr bwMode="auto">
              <a:xfrm>
                <a:off x="6742922" y="4355126"/>
                <a:ext cx="2020882"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we can see the initial assumptions by viewing the facts at the beginning of the method body</a:t>
                </a:r>
              </a:p>
            </p:txBody>
          </p:sp>
          <p:sp>
            <p:nvSpPr>
              <p:cNvPr id="13" name="Line 13">
                <a:extLst>
                  <a:ext uri="{FF2B5EF4-FFF2-40B4-BE49-F238E27FC236}">
                    <a16:creationId xmlns:a16="http://schemas.microsoft.com/office/drawing/2014/main" id="{13E3B880-AEAE-F4AF-54FD-8196EB78B630}"/>
                  </a:ext>
                </a:extLst>
              </p:cNvPr>
              <p:cNvSpPr>
                <a:spLocks noChangeShapeType="1"/>
              </p:cNvSpPr>
              <p:nvPr/>
            </p:nvSpPr>
            <p:spPr bwMode="auto">
              <a:xfrm flipH="1">
                <a:off x="7197621" y="3073636"/>
                <a:ext cx="202088" cy="11735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7" name="Group 16">
            <a:extLst>
              <a:ext uri="{FF2B5EF4-FFF2-40B4-BE49-F238E27FC236}">
                <a16:creationId xmlns:a16="http://schemas.microsoft.com/office/drawing/2014/main" id="{F38AAB0F-5071-4888-54D6-91EC641AF31C}"/>
              </a:ext>
            </a:extLst>
          </p:cNvPr>
          <p:cNvGrpSpPr/>
          <p:nvPr/>
        </p:nvGrpSpPr>
        <p:grpSpPr>
          <a:xfrm>
            <a:off x="2051268" y="3656780"/>
            <a:ext cx="4378324" cy="433407"/>
            <a:chOff x="2051268" y="3656780"/>
            <a:chExt cx="4378324" cy="433407"/>
          </a:xfrm>
        </p:grpSpPr>
        <p:sp>
          <p:nvSpPr>
            <p:cNvPr id="14" name="Text Box 12">
              <a:extLst>
                <a:ext uri="{FF2B5EF4-FFF2-40B4-BE49-F238E27FC236}">
                  <a16:creationId xmlns:a16="http://schemas.microsoft.com/office/drawing/2014/main" id="{8C8999FF-568B-D899-F0D6-47E9501982F4}"/>
                </a:ext>
              </a:extLst>
            </p:cNvPr>
            <p:cNvSpPr txBox="1">
              <a:spLocks noChangeArrowheads="1"/>
            </p:cNvSpPr>
            <p:nvPr/>
          </p:nvSpPr>
          <p:spPr bwMode="auto">
            <a:xfrm>
              <a:off x="4429346" y="365678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DEE4C668-68F8-7AD2-C2B9-4CE2CDB36316}"/>
                </a:ext>
              </a:extLst>
            </p:cNvPr>
            <p:cNvSpPr>
              <a:spLocks noChangeShapeType="1"/>
            </p:cNvSpPr>
            <p:nvPr/>
          </p:nvSpPr>
          <p:spPr bwMode="auto">
            <a:xfrm flipH="1">
              <a:off x="2051268" y="3801300"/>
              <a:ext cx="2378077" cy="2888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704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EF8A-7F50-823A-03B6-097D068DD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325A3-3F34-F718-3375-7C386D044F0F}"/>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E04DCE34-AA5F-F6CC-70C3-9B2E998EC15D}"/>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5" name="Text Box 4">
            <a:extLst>
              <a:ext uri="{FF2B5EF4-FFF2-40B4-BE49-F238E27FC236}">
                <a16:creationId xmlns:a16="http://schemas.microsoft.com/office/drawing/2014/main" id="{A22D86CB-BCD2-D323-200B-FA6BC8439E5A}"/>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874A5224-6ECC-6618-32C3-65B824FA20FF}"/>
              </a:ext>
            </a:extLst>
          </p:cNvPr>
          <p:cNvPicPr>
            <a:picLocks noChangeAspect="1"/>
          </p:cNvPicPr>
          <p:nvPr/>
        </p:nvPicPr>
        <p:blipFill>
          <a:blip r:embed="rId2"/>
          <a:stretch>
            <a:fillRect/>
          </a:stretch>
        </p:blipFill>
        <p:spPr>
          <a:xfrm>
            <a:off x="838200" y="2672693"/>
            <a:ext cx="4813300" cy="2235200"/>
          </a:xfrm>
          <a:prstGeom prst="rect">
            <a:avLst/>
          </a:prstGeom>
        </p:spPr>
      </p:pic>
      <p:pic>
        <p:nvPicPr>
          <p:cNvPr id="28" name="Picture 27">
            <a:extLst>
              <a:ext uri="{FF2B5EF4-FFF2-40B4-BE49-F238E27FC236}">
                <a16:creationId xmlns:a16="http://schemas.microsoft.com/office/drawing/2014/main" id="{4B177F96-5A62-9E96-8EED-3E12B896FBAA}"/>
              </a:ext>
            </a:extLst>
          </p:cNvPr>
          <p:cNvPicPr>
            <a:picLocks noChangeAspect="1"/>
          </p:cNvPicPr>
          <p:nvPr/>
        </p:nvPicPr>
        <p:blipFill>
          <a:blip r:embed="rId3"/>
          <a:stretch>
            <a:fillRect/>
          </a:stretch>
        </p:blipFill>
        <p:spPr>
          <a:xfrm>
            <a:off x="946150" y="2112651"/>
            <a:ext cx="2298700" cy="444500"/>
          </a:xfrm>
          <a:prstGeom prst="rect">
            <a:avLst/>
          </a:prstGeom>
        </p:spPr>
      </p:pic>
      <p:grpSp>
        <p:nvGrpSpPr>
          <p:cNvPr id="34" name="Group 33">
            <a:extLst>
              <a:ext uri="{FF2B5EF4-FFF2-40B4-BE49-F238E27FC236}">
                <a16:creationId xmlns:a16="http://schemas.microsoft.com/office/drawing/2014/main" id="{B408C18C-C4B3-EB42-1364-3E9F4A779B08}"/>
              </a:ext>
            </a:extLst>
          </p:cNvPr>
          <p:cNvGrpSpPr/>
          <p:nvPr/>
        </p:nvGrpSpPr>
        <p:grpSpPr>
          <a:xfrm>
            <a:off x="1902375" y="4667739"/>
            <a:ext cx="4192963" cy="635522"/>
            <a:chOff x="1902375" y="4667739"/>
            <a:chExt cx="4192963" cy="635522"/>
          </a:xfrm>
        </p:grpSpPr>
        <p:sp>
          <p:nvSpPr>
            <p:cNvPr id="14" name="Text Box 12">
              <a:extLst>
                <a:ext uri="{FF2B5EF4-FFF2-40B4-BE49-F238E27FC236}">
                  <a16:creationId xmlns:a16="http://schemas.microsoft.com/office/drawing/2014/main" id="{305D91C0-8569-0E5F-06E4-2CEBB208E60E}"/>
                </a:ext>
              </a:extLst>
            </p:cNvPr>
            <p:cNvSpPr txBox="1">
              <a:spLocks noChangeArrowheads="1"/>
            </p:cNvSpPr>
            <p:nvPr/>
          </p:nvSpPr>
          <p:spPr bwMode="auto">
            <a:xfrm>
              <a:off x="4095092" y="4995484"/>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Res &gt; x</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78B18000-D007-CB57-9B80-E7A79C9D877E}"/>
                </a:ext>
              </a:extLst>
            </p:cNvPr>
            <p:cNvSpPr>
              <a:spLocks noChangeShapeType="1"/>
            </p:cNvSpPr>
            <p:nvPr/>
          </p:nvSpPr>
          <p:spPr bwMode="auto">
            <a:xfrm flipH="1" flipV="1">
              <a:off x="1902375" y="4667739"/>
              <a:ext cx="2212424" cy="42955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09E4401C-6974-78A7-FC88-CA994B94072F}"/>
              </a:ext>
            </a:extLst>
          </p:cNvPr>
          <p:cNvGrpSpPr>
            <a:grpSpLocks/>
          </p:cNvGrpSpPr>
          <p:nvPr/>
        </p:nvGrpSpPr>
        <p:grpSpPr bwMode="auto">
          <a:xfrm>
            <a:off x="4114799" y="2153359"/>
            <a:ext cx="3599259" cy="1503420"/>
            <a:chOff x="4988070" y="4890972"/>
            <a:chExt cx="2386377" cy="1507076"/>
          </a:xfrm>
        </p:grpSpPr>
        <p:sp>
          <p:nvSpPr>
            <p:cNvPr id="16" name="Text Box 12">
              <a:extLst>
                <a:ext uri="{FF2B5EF4-FFF2-40B4-BE49-F238E27FC236}">
                  <a16:creationId xmlns:a16="http://schemas.microsoft.com/office/drawing/2014/main" id="{1BA4FD13-AA8F-78BF-2B56-DA19332886B0}"/>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17" name="Line 13">
              <a:extLst>
                <a:ext uri="{FF2B5EF4-FFF2-40B4-BE49-F238E27FC236}">
                  <a16:creationId xmlns:a16="http://schemas.microsoft.com/office/drawing/2014/main" id="{71A1CB73-02E7-8278-810F-CD4F0B0C9E49}"/>
                </a:ext>
              </a:extLst>
            </p:cNvPr>
            <p:cNvSpPr>
              <a:spLocks noChangeShapeType="1"/>
            </p:cNvSpPr>
            <p:nvPr/>
          </p:nvSpPr>
          <p:spPr bwMode="auto">
            <a:xfrm flipH="1">
              <a:off x="4988070" y="5674296"/>
              <a:ext cx="1018862" cy="72375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3" name="Group 32">
            <a:extLst>
              <a:ext uri="{FF2B5EF4-FFF2-40B4-BE49-F238E27FC236}">
                <a16:creationId xmlns:a16="http://schemas.microsoft.com/office/drawing/2014/main" id="{DC30080E-3B11-44D6-9BFD-D59C72AD46C9}"/>
              </a:ext>
            </a:extLst>
          </p:cNvPr>
          <p:cNvGrpSpPr/>
          <p:nvPr/>
        </p:nvGrpSpPr>
        <p:grpSpPr>
          <a:xfrm>
            <a:off x="283122" y="3505200"/>
            <a:ext cx="8403676" cy="2845240"/>
            <a:chOff x="283122" y="3505200"/>
            <a:chExt cx="8403676" cy="2845240"/>
          </a:xfrm>
        </p:grpSpPr>
        <p:sp>
          <p:nvSpPr>
            <p:cNvPr id="7" name="Rectangle 6">
              <a:extLst>
                <a:ext uri="{FF2B5EF4-FFF2-40B4-BE49-F238E27FC236}">
                  <a16:creationId xmlns:a16="http://schemas.microsoft.com/office/drawing/2014/main" id="{5266BC67-561C-2B01-F406-3E3A13A6E476}"/>
                </a:ext>
              </a:extLst>
            </p:cNvPr>
            <p:cNvSpPr/>
            <p:nvPr/>
          </p:nvSpPr>
          <p:spPr bwMode="auto">
            <a:xfrm>
              <a:off x="1143000" y="3505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96703E8-BE88-29C0-12B4-36AB0E93014D}"/>
                </a:ext>
              </a:extLst>
            </p:cNvPr>
            <p:cNvGrpSpPr>
              <a:grpSpLocks/>
            </p:cNvGrpSpPr>
            <p:nvPr/>
          </p:nvGrpSpPr>
          <p:grpSpPr bwMode="auto">
            <a:xfrm>
              <a:off x="5333997" y="5070648"/>
              <a:ext cx="3352801" cy="1279792"/>
              <a:chOff x="6742921" y="3812681"/>
              <a:chExt cx="2222971" cy="1282904"/>
            </a:xfrm>
          </p:grpSpPr>
          <p:sp>
            <p:nvSpPr>
              <p:cNvPr id="9" name="Text Box 12">
                <a:extLst>
                  <a:ext uri="{FF2B5EF4-FFF2-40B4-BE49-F238E27FC236}">
                    <a16:creationId xmlns:a16="http://schemas.microsoft.com/office/drawing/2014/main" id="{04D3BFFE-01FF-EAF8-5D0B-ACFDB627749E}"/>
                  </a:ext>
                </a:extLst>
              </p:cNvPr>
              <p:cNvSpPr txBox="1">
                <a:spLocks noChangeArrowheads="1"/>
              </p:cNvSpPr>
              <p:nvPr/>
            </p:nvSpPr>
            <p:spPr bwMode="auto">
              <a:xfrm>
                <a:off x="6742921" y="4355125"/>
                <a:ext cx="222297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pre-condition facts together with the facts from the method body must imply the post-condition</a:t>
                </a:r>
              </a:p>
            </p:txBody>
          </p:sp>
          <p:sp>
            <p:nvSpPr>
              <p:cNvPr id="10" name="Line 13">
                <a:extLst>
                  <a:ext uri="{FF2B5EF4-FFF2-40B4-BE49-F238E27FC236}">
                    <a16:creationId xmlns:a16="http://schemas.microsoft.com/office/drawing/2014/main" id="{DED52C88-10DA-90CE-FD7F-801B1E78A353}"/>
                  </a:ext>
                </a:extLst>
              </p:cNvPr>
              <p:cNvSpPr>
                <a:spLocks noChangeShapeType="1"/>
              </p:cNvSpPr>
              <p:nvPr/>
            </p:nvSpPr>
            <p:spPr bwMode="auto">
              <a:xfrm flipH="1">
                <a:off x="7197621" y="3812681"/>
                <a:ext cx="239979" cy="5424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952019E8-0769-FD67-2239-D8F24E79036C}"/>
                </a:ext>
              </a:extLst>
            </p:cNvPr>
            <p:cNvGrpSpPr>
              <a:grpSpLocks/>
            </p:cNvGrpSpPr>
            <p:nvPr/>
          </p:nvGrpSpPr>
          <p:grpSpPr bwMode="auto">
            <a:xfrm>
              <a:off x="283122" y="3853763"/>
              <a:ext cx="3048000" cy="2409013"/>
              <a:chOff x="6742922" y="3108331"/>
              <a:chExt cx="2020882" cy="1909825"/>
            </a:xfrm>
          </p:grpSpPr>
          <p:sp>
            <p:nvSpPr>
              <p:cNvPr id="12" name="Text Box 12">
                <a:extLst>
                  <a:ext uri="{FF2B5EF4-FFF2-40B4-BE49-F238E27FC236}">
                    <a16:creationId xmlns:a16="http://schemas.microsoft.com/office/drawing/2014/main" id="{95B45A4C-713D-D9DD-F3C5-CDB40092FCE5}"/>
                  </a:ext>
                </a:extLst>
              </p:cNvPr>
              <p:cNvSpPr txBox="1">
                <a:spLocks noChangeArrowheads="1"/>
              </p:cNvSpPr>
              <p:nvPr/>
            </p:nvSpPr>
            <p:spPr bwMode="auto">
              <a:xfrm>
                <a:off x="6742922" y="4432556"/>
                <a:ext cx="2020882" cy="5856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post-condition bolt shows the verification condition (sequent) for that clause of the post-condition</a:t>
                </a:r>
              </a:p>
            </p:txBody>
          </p:sp>
          <p:sp>
            <p:nvSpPr>
              <p:cNvPr id="13" name="Line 13">
                <a:extLst>
                  <a:ext uri="{FF2B5EF4-FFF2-40B4-BE49-F238E27FC236}">
                    <a16:creationId xmlns:a16="http://schemas.microsoft.com/office/drawing/2014/main" id="{E43433C6-892B-3D0A-FDED-F9C01AF7BA3F}"/>
                  </a:ext>
                </a:extLst>
              </p:cNvPr>
              <p:cNvSpPr>
                <a:spLocks noChangeShapeType="1"/>
              </p:cNvSpPr>
              <p:nvPr/>
            </p:nvSpPr>
            <p:spPr bwMode="auto">
              <a:xfrm flipH="1">
                <a:off x="7159730" y="3108331"/>
                <a:ext cx="239979" cy="13242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8" name="Picture 17">
              <a:extLst>
                <a:ext uri="{FF2B5EF4-FFF2-40B4-BE49-F238E27FC236}">
                  <a16:creationId xmlns:a16="http://schemas.microsoft.com/office/drawing/2014/main" id="{B3E8D94F-3CF3-3496-695D-CE250A6E4625}"/>
                </a:ext>
              </a:extLst>
            </p:cNvPr>
            <p:cNvPicPr>
              <a:picLocks noChangeAspect="1"/>
            </p:cNvPicPr>
            <p:nvPr/>
          </p:nvPicPr>
          <p:blipFill>
            <a:blip r:embed="rId4"/>
            <a:stretch>
              <a:fillRect/>
            </a:stretch>
          </p:blipFill>
          <p:spPr>
            <a:xfrm>
              <a:off x="5966047" y="3554974"/>
              <a:ext cx="2476500" cy="1651000"/>
            </a:xfrm>
            <a:prstGeom prst="rect">
              <a:avLst/>
            </a:prstGeom>
            <a:ln w="12700">
              <a:solidFill>
                <a:schemeClr val="tx1"/>
              </a:solidFill>
            </a:ln>
            <a:effectLst>
              <a:outerShdw blurRad="50800" dist="38100" dir="2700000" algn="tl" rotWithShape="0">
                <a:prstClr val="black">
                  <a:alpha val="40000"/>
                </a:prstClr>
              </a:outerShdw>
            </a:effectLst>
          </p:spPr>
        </p:pic>
      </p:grpSp>
      <p:grpSp>
        <p:nvGrpSpPr>
          <p:cNvPr id="19" name="Group 10">
            <a:extLst>
              <a:ext uri="{FF2B5EF4-FFF2-40B4-BE49-F238E27FC236}">
                <a16:creationId xmlns:a16="http://schemas.microsoft.com/office/drawing/2014/main" id="{4D3EB856-035E-4AC3-49CD-33B29D8B2EBA}"/>
              </a:ext>
            </a:extLst>
          </p:cNvPr>
          <p:cNvGrpSpPr>
            <a:grpSpLocks/>
          </p:cNvGrpSpPr>
          <p:nvPr/>
        </p:nvGrpSpPr>
        <p:grpSpPr bwMode="auto">
          <a:xfrm>
            <a:off x="7178098" y="3429003"/>
            <a:ext cx="1662557" cy="700168"/>
            <a:chOff x="6573450" y="5088808"/>
            <a:chExt cx="1102307" cy="701871"/>
          </a:xfrm>
        </p:grpSpPr>
        <p:sp>
          <p:nvSpPr>
            <p:cNvPr id="20" name="Text Box 12">
              <a:extLst>
                <a:ext uri="{FF2B5EF4-FFF2-40B4-BE49-F238E27FC236}">
                  <a16:creationId xmlns:a16="http://schemas.microsoft.com/office/drawing/2014/main" id="{B8113702-5A7E-F7D8-F09C-987522B829C5}"/>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22" name="Line 13">
              <a:extLst>
                <a:ext uri="{FF2B5EF4-FFF2-40B4-BE49-F238E27FC236}">
                  <a16:creationId xmlns:a16="http://schemas.microsoft.com/office/drawing/2014/main" id="{51844110-8A93-C7EA-0314-05DE5650B0B0}"/>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CF835CA4-EEA5-D8AE-CEC9-3AA5245B0582}"/>
              </a:ext>
            </a:extLst>
          </p:cNvPr>
          <p:cNvGrpSpPr>
            <a:grpSpLocks/>
          </p:cNvGrpSpPr>
          <p:nvPr/>
        </p:nvGrpSpPr>
        <p:grpSpPr bwMode="auto">
          <a:xfrm>
            <a:off x="7563965" y="4521556"/>
            <a:ext cx="1475539" cy="322557"/>
            <a:chOff x="6697447" y="5073991"/>
            <a:chExt cx="978310" cy="323342"/>
          </a:xfrm>
        </p:grpSpPr>
        <p:sp>
          <p:nvSpPr>
            <p:cNvPr id="24" name="Text Box 12">
              <a:extLst>
                <a:ext uri="{FF2B5EF4-FFF2-40B4-BE49-F238E27FC236}">
                  <a16:creationId xmlns:a16="http://schemas.microsoft.com/office/drawing/2014/main" id="{4525C3EC-1A98-08A1-F124-4F8E49DF71E0}"/>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Method body</a:t>
              </a:r>
            </a:p>
          </p:txBody>
        </p:sp>
        <p:sp>
          <p:nvSpPr>
            <p:cNvPr id="29" name="Line 13">
              <a:extLst>
                <a:ext uri="{FF2B5EF4-FFF2-40B4-BE49-F238E27FC236}">
                  <a16:creationId xmlns:a16="http://schemas.microsoft.com/office/drawing/2014/main" id="{042C0B69-3229-FAE4-577C-4C838F11FEB1}"/>
                </a:ext>
              </a:extLst>
            </p:cNvPr>
            <p:cNvSpPr>
              <a:spLocks noChangeShapeType="1"/>
            </p:cNvSpPr>
            <p:nvPr/>
          </p:nvSpPr>
          <p:spPr bwMode="auto">
            <a:xfrm flipH="1" flipV="1">
              <a:off x="6697447" y="5073991"/>
              <a:ext cx="139676" cy="14653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4159519E-808D-6108-6322-238AA216ABE2}"/>
              </a:ext>
            </a:extLst>
          </p:cNvPr>
          <p:cNvGrpSpPr>
            <a:grpSpLocks/>
          </p:cNvGrpSpPr>
          <p:nvPr/>
        </p:nvGrpSpPr>
        <p:grpSpPr bwMode="auto">
          <a:xfrm>
            <a:off x="7019122" y="5069853"/>
            <a:ext cx="2020385" cy="307777"/>
            <a:chOff x="6441330" y="5088807"/>
            <a:chExt cx="1339553" cy="308526"/>
          </a:xfrm>
        </p:grpSpPr>
        <p:sp>
          <p:nvSpPr>
            <p:cNvPr id="31" name="Text Box 12">
              <a:extLst>
                <a:ext uri="{FF2B5EF4-FFF2-40B4-BE49-F238E27FC236}">
                  <a16:creationId xmlns:a16="http://schemas.microsoft.com/office/drawing/2014/main" id="{A22991EB-D3E9-A039-E43D-FE67494B622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Post-condition</a:t>
              </a:r>
            </a:p>
          </p:txBody>
        </p:sp>
        <p:sp>
          <p:nvSpPr>
            <p:cNvPr id="32" name="Line 13">
              <a:extLst>
                <a:ext uri="{FF2B5EF4-FFF2-40B4-BE49-F238E27FC236}">
                  <a16:creationId xmlns:a16="http://schemas.microsoft.com/office/drawing/2014/main" id="{D7682113-67FD-AABE-0B66-B550C90D1D24}"/>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70007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801A-F46A-272E-F267-9B7C0C68EC0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5B6FCCA-32DF-0FEC-3EBD-657FE681ED0B}"/>
              </a:ext>
            </a:extLst>
          </p:cNvPr>
          <p:cNvPicPr>
            <a:picLocks noChangeAspect="1"/>
          </p:cNvPicPr>
          <p:nvPr/>
        </p:nvPicPr>
        <p:blipFill>
          <a:blip r:embed="rId2"/>
          <a:stretch>
            <a:fillRect/>
          </a:stretch>
        </p:blipFill>
        <p:spPr>
          <a:xfrm>
            <a:off x="789261" y="1988551"/>
            <a:ext cx="7772400" cy="3730423"/>
          </a:xfrm>
          <a:prstGeom prst="rect">
            <a:avLst/>
          </a:prstGeom>
        </p:spPr>
      </p:pic>
      <p:sp>
        <p:nvSpPr>
          <p:cNvPr id="2" name="Title 1">
            <a:extLst>
              <a:ext uri="{FF2B5EF4-FFF2-40B4-BE49-F238E27FC236}">
                <a16:creationId xmlns:a16="http://schemas.microsoft.com/office/drawing/2014/main" id="{26B3760C-2834-37DC-FDE1-D2F80E6C1BDE}"/>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84BB11C9-BC35-9157-E498-5DA597978D8B}"/>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5" name="Text Box 4">
            <a:extLst>
              <a:ext uri="{FF2B5EF4-FFF2-40B4-BE49-F238E27FC236}">
                <a16:creationId xmlns:a16="http://schemas.microsoft.com/office/drawing/2014/main" id="{6E859EAB-E627-1190-8393-63A274272950}"/>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pic>
        <p:nvPicPr>
          <p:cNvPr id="28" name="Picture 27">
            <a:extLst>
              <a:ext uri="{FF2B5EF4-FFF2-40B4-BE49-F238E27FC236}">
                <a16:creationId xmlns:a16="http://schemas.microsoft.com/office/drawing/2014/main" id="{E25BD40E-5D1C-88DB-FADC-5848FCD8E38D}"/>
              </a:ext>
            </a:extLst>
          </p:cNvPr>
          <p:cNvPicPr>
            <a:picLocks noChangeAspect="1"/>
          </p:cNvPicPr>
          <p:nvPr/>
        </p:nvPicPr>
        <p:blipFill>
          <a:blip r:embed="rId3"/>
          <a:stretch>
            <a:fillRect/>
          </a:stretch>
        </p:blipFill>
        <p:spPr>
          <a:xfrm>
            <a:off x="792312" y="1969372"/>
            <a:ext cx="2029619" cy="392468"/>
          </a:xfrm>
          <a:prstGeom prst="rect">
            <a:avLst/>
          </a:prstGeom>
        </p:spPr>
      </p:pic>
      <p:sp>
        <p:nvSpPr>
          <p:cNvPr id="7" name="Rectangle 6">
            <a:extLst>
              <a:ext uri="{FF2B5EF4-FFF2-40B4-BE49-F238E27FC236}">
                <a16:creationId xmlns:a16="http://schemas.microsoft.com/office/drawing/2014/main" id="{4B9B2FE5-B9AE-5475-D665-27C635AA1050}"/>
              </a:ext>
            </a:extLst>
          </p:cNvPr>
          <p:cNvSpPr/>
          <p:nvPr/>
        </p:nvSpPr>
        <p:spPr bwMode="auto">
          <a:xfrm>
            <a:off x="990600" y="34035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6D0F86B-45DD-4782-4FB6-83C2EA3C621F}"/>
              </a:ext>
            </a:extLst>
          </p:cNvPr>
          <p:cNvGrpSpPr>
            <a:grpSpLocks/>
          </p:cNvGrpSpPr>
          <p:nvPr/>
        </p:nvGrpSpPr>
        <p:grpSpPr bwMode="auto">
          <a:xfrm>
            <a:off x="187107" y="3656777"/>
            <a:ext cx="3622896" cy="2491831"/>
            <a:chOff x="6742922" y="2957274"/>
            <a:chExt cx="2402049" cy="1975482"/>
          </a:xfrm>
        </p:grpSpPr>
        <p:sp>
          <p:nvSpPr>
            <p:cNvPr id="12" name="Text Box 12">
              <a:extLst>
                <a:ext uri="{FF2B5EF4-FFF2-40B4-BE49-F238E27FC236}">
                  <a16:creationId xmlns:a16="http://schemas.microsoft.com/office/drawing/2014/main" id="{B843DB98-2505-C671-A89B-04FA8482083E}"/>
                </a:ext>
              </a:extLst>
            </p:cNvPr>
            <p:cNvSpPr txBox="1">
              <a:spLocks noChangeArrowheads="1"/>
            </p:cNvSpPr>
            <p:nvPr/>
          </p:nvSpPr>
          <p:spPr bwMode="auto">
            <a:xfrm>
              <a:off x="6742922" y="4517956"/>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bolt shows that </a:t>
              </a:r>
              <a:r>
                <a:rPr lang="en-US" altLang="x-none" sz="1400" i="1" dirty="0" err="1"/>
                <a:t>Logika</a:t>
              </a:r>
              <a:r>
                <a:rPr lang="en-US" altLang="x-none" sz="1400" i="1" dirty="0"/>
                <a:t> checks the pre-condition of the called service.</a:t>
              </a:r>
            </a:p>
          </p:txBody>
        </p:sp>
        <p:sp>
          <p:nvSpPr>
            <p:cNvPr id="13" name="Line 13">
              <a:extLst>
                <a:ext uri="{FF2B5EF4-FFF2-40B4-BE49-F238E27FC236}">
                  <a16:creationId xmlns:a16="http://schemas.microsoft.com/office/drawing/2014/main" id="{9C0B0225-E281-B9A4-1782-C2938AD022AA}"/>
                </a:ext>
              </a:extLst>
            </p:cNvPr>
            <p:cNvSpPr>
              <a:spLocks noChangeShapeType="1"/>
            </p:cNvSpPr>
            <p:nvPr/>
          </p:nvSpPr>
          <p:spPr bwMode="auto">
            <a:xfrm flipH="1">
              <a:off x="6957183" y="2957274"/>
              <a:ext cx="368992" cy="148141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 Box 12">
            <a:extLst>
              <a:ext uri="{FF2B5EF4-FFF2-40B4-BE49-F238E27FC236}">
                <a16:creationId xmlns:a16="http://schemas.microsoft.com/office/drawing/2014/main" id="{2FE385A1-0B2B-17E0-305C-153FCB4FA910}"/>
              </a:ext>
            </a:extLst>
          </p:cNvPr>
          <p:cNvSpPr txBox="1">
            <a:spLocks noChangeArrowheads="1"/>
          </p:cNvSpPr>
          <p:nvPr/>
        </p:nvSpPr>
        <p:spPr bwMode="auto">
          <a:xfrm>
            <a:off x="2438400" y="273605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8E5707DA-9173-621E-630D-079EF2EA341D}"/>
              </a:ext>
            </a:extLst>
          </p:cNvPr>
          <p:cNvSpPr>
            <a:spLocks noChangeShapeType="1"/>
          </p:cNvSpPr>
          <p:nvPr/>
        </p:nvSpPr>
        <p:spPr bwMode="auto">
          <a:xfrm flipH="1">
            <a:off x="1503449" y="2951947"/>
            <a:ext cx="934951" cy="39246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19" name="Group 10">
            <a:extLst>
              <a:ext uri="{FF2B5EF4-FFF2-40B4-BE49-F238E27FC236}">
                <a16:creationId xmlns:a16="http://schemas.microsoft.com/office/drawing/2014/main" id="{55BD1FEE-C2A2-9870-9FB6-5D9631286B0F}"/>
              </a:ext>
            </a:extLst>
          </p:cNvPr>
          <p:cNvGrpSpPr>
            <a:grpSpLocks/>
          </p:cNvGrpSpPr>
          <p:nvPr/>
        </p:nvGrpSpPr>
        <p:grpSpPr bwMode="auto">
          <a:xfrm>
            <a:off x="5369494" y="3751004"/>
            <a:ext cx="2818198" cy="817335"/>
            <a:chOff x="6573450" y="4971356"/>
            <a:chExt cx="1868519" cy="819323"/>
          </a:xfrm>
        </p:grpSpPr>
        <p:sp>
          <p:nvSpPr>
            <p:cNvPr id="20" name="Text Box 12">
              <a:extLst>
                <a:ext uri="{FF2B5EF4-FFF2-40B4-BE49-F238E27FC236}">
                  <a16:creationId xmlns:a16="http://schemas.microsoft.com/office/drawing/2014/main" id="{6DAED68E-717E-548A-5D7C-C5855CD8165E}"/>
                </a:ext>
              </a:extLst>
            </p:cNvPr>
            <p:cNvSpPr txBox="1">
              <a:spLocks noChangeArrowheads="1"/>
            </p:cNvSpPr>
            <p:nvPr/>
          </p:nvSpPr>
          <p:spPr bwMode="auto">
            <a:xfrm>
              <a:off x="6928802" y="4971356"/>
              <a:ext cx="151316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Client’s fact set at the point of service call</a:t>
              </a:r>
            </a:p>
          </p:txBody>
        </p:sp>
        <p:sp>
          <p:nvSpPr>
            <p:cNvPr id="22" name="Line 13">
              <a:extLst>
                <a:ext uri="{FF2B5EF4-FFF2-40B4-BE49-F238E27FC236}">
                  <a16:creationId xmlns:a16="http://schemas.microsoft.com/office/drawing/2014/main" id="{F2276BA9-B6A3-754F-C998-DA5A42F46116}"/>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2BAA4A59-D4C3-A725-95D1-247D449EA9EE}"/>
              </a:ext>
            </a:extLst>
          </p:cNvPr>
          <p:cNvGrpSpPr>
            <a:grpSpLocks/>
          </p:cNvGrpSpPr>
          <p:nvPr/>
        </p:nvGrpSpPr>
        <p:grpSpPr bwMode="auto">
          <a:xfrm>
            <a:off x="5333998" y="4414454"/>
            <a:ext cx="3132690" cy="388035"/>
            <a:chOff x="6268235" y="5007150"/>
            <a:chExt cx="2077032" cy="388979"/>
          </a:xfrm>
        </p:grpSpPr>
        <p:sp>
          <p:nvSpPr>
            <p:cNvPr id="24" name="Text Box 12">
              <a:extLst>
                <a:ext uri="{FF2B5EF4-FFF2-40B4-BE49-F238E27FC236}">
                  <a16:creationId xmlns:a16="http://schemas.microsoft.com/office/drawing/2014/main" id="{4C047B8B-ED2C-82EC-BBBE-A0CF601F030C}"/>
                </a:ext>
              </a:extLst>
            </p:cNvPr>
            <p:cNvSpPr txBox="1">
              <a:spLocks noChangeArrowheads="1"/>
            </p:cNvSpPr>
            <p:nvPr/>
          </p:nvSpPr>
          <p:spPr bwMode="auto">
            <a:xfrm>
              <a:off x="6842924" y="5007150"/>
              <a:ext cx="1502343"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Fact for parameter binding</a:t>
              </a:r>
            </a:p>
          </p:txBody>
        </p:sp>
        <p:sp>
          <p:nvSpPr>
            <p:cNvPr id="29" name="Line 13">
              <a:extLst>
                <a:ext uri="{FF2B5EF4-FFF2-40B4-BE49-F238E27FC236}">
                  <a16:creationId xmlns:a16="http://schemas.microsoft.com/office/drawing/2014/main" id="{20F37CB6-A732-B2C4-E938-82E7AE41FC36}"/>
                </a:ext>
              </a:extLst>
            </p:cNvPr>
            <p:cNvSpPr>
              <a:spLocks noChangeShapeType="1"/>
            </p:cNvSpPr>
            <p:nvPr/>
          </p:nvSpPr>
          <p:spPr bwMode="auto">
            <a:xfrm flipH="1">
              <a:off x="6268235" y="5220523"/>
              <a:ext cx="568889" cy="1756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09B04C69-0AD7-B12B-4ECB-D5B1F0C3812C}"/>
              </a:ext>
            </a:extLst>
          </p:cNvPr>
          <p:cNvGrpSpPr>
            <a:grpSpLocks/>
          </p:cNvGrpSpPr>
          <p:nvPr/>
        </p:nvGrpSpPr>
        <p:grpSpPr bwMode="auto">
          <a:xfrm>
            <a:off x="5313346" y="5105089"/>
            <a:ext cx="2020385" cy="307777"/>
            <a:chOff x="6441330" y="5088807"/>
            <a:chExt cx="1339553" cy="308526"/>
          </a:xfrm>
        </p:grpSpPr>
        <p:sp>
          <p:nvSpPr>
            <p:cNvPr id="31" name="Text Box 12">
              <a:extLst>
                <a:ext uri="{FF2B5EF4-FFF2-40B4-BE49-F238E27FC236}">
                  <a16:creationId xmlns:a16="http://schemas.microsoft.com/office/drawing/2014/main" id="{7DD2A362-BD40-0BD5-35B3-8937EE85A7C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32" name="Line 13">
              <a:extLst>
                <a:ext uri="{FF2B5EF4-FFF2-40B4-BE49-F238E27FC236}">
                  <a16:creationId xmlns:a16="http://schemas.microsoft.com/office/drawing/2014/main" id="{38988580-F841-5598-FEE5-1AAAC98BC763}"/>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305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1575-22D6-DACC-9122-4B99B858A6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F45282-7DA1-3181-960E-8DA68F3ED743}"/>
              </a:ext>
            </a:extLst>
          </p:cNvPr>
          <p:cNvPicPr>
            <a:picLocks noChangeAspect="1"/>
          </p:cNvPicPr>
          <p:nvPr/>
        </p:nvPicPr>
        <p:blipFill>
          <a:blip r:embed="rId2"/>
          <a:stretch>
            <a:fillRect/>
          </a:stretch>
        </p:blipFill>
        <p:spPr>
          <a:xfrm>
            <a:off x="694288" y="1950664"/>
            <a:ext cx="7772400" cy="3547794"/>
          </a:xfrm>
          <a:prstGeom prst="rect">
            <a:avLst/>
          </a:prstGeom>
        </p:spPr>
      </p:pic>
      <p:sp>
        <p:nvSpPr>
          <p:cNvPr id="2" name="Title 1">
            <a:extLst>
              <a:ext uri="{FF2B5EF4-FFF2-40B4-BE49-F238E27FC236}">
                <a16:creationId xmlns:a16="http://schemas.microsoft.com/office/drawing/2014/main" id="{42693F40-C05E-342D-16AE-02F1F468CC42}"/>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746B71A9-2BC3-B1DB-44BC-422C82175089}"/>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5" name="Text Box 4">
            <a:extLst>
              <a:ext uri="{FF2B5EF4-FFF2-40B4-BE49-F238E27FC236}">
                <a16:creationId xmlns:a16="http://schemas.microsoft.com/office/drawing/2014/main" id="{0E2DDA4C-4C01-5B0C-ACA7-8800C3B629E9}"/>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pic>
        <p:nvPicPr>
          <p:cNvPr id="28" name="Picture 27">
            <a:extLst>
              <a:ext uri="{FF2B5EF4-FFF2-40B4-BE49-F238E27FC236}">
                <a16:creationId xmlns:a16="http://schemas.microsoft.com/office/drawing/2014/main" id="{097F5F7F-4DA3-2148-8554-1DDABF74F4A3}"/>
              </a:ext>
            </a:extLst>
          </p:cNvPr>
          <p:cNvPicPr>
            <a:picLocks noChangeAspect="1"/>
          </p:cNvPicPr>
          <p:nvPr/>
        </p:nvPicPr>
        <p:blipFill>
          <a:blip r:embed="rId3"/>
          <a:stretch>
            <a:fillRect/>
          </a:stretch>
        </p:blipFill>
        <p:spPr>
          <a:xfrm>
            <a:off x="685800" y="1981200"/>
            <a:ext cx="2029619" cy="392468"/>
          </a:xfrm>
          <a:prstGeom prst="rect">
            <a:avLst/>
          </a:prstGeom>
        </p:spPr>
      </p:pic>
      <p:grpSp>
        <p:nvGrpSpPr>
          <p:cNvPr id="25" name="Group 24">
            <a:extLst>
              <a:ext uri="{FF2B5EF4-FFF2-40B4-BE49-F238E27FC236}">
                <a16:creationId xmlns:a16="http://schemas.microsoft.com/office/drawing/2014/main" id="{8E237084-B586-7F65-5558-F0FDBE9C9C4E}"/>
              </a:ext>
            </a:extLst>
          </p:cNvPr>
          <p:cNvGrpSpPr/>
          <p:nvPr/>
        </p:nvGrpSpPr>
        <p:grpSpPr>
          <a:xfrm>
            <a:off x="187107" y="4317961"/>
            <a:ext cx="3622896" cy="1830643"/>
            <a:chOff x="187107" y="4317961"/>
            <a:chExt cx="3622896" cy="1830643"/>
          </a:xfrm>
        </p:grpSpPr>
        <p:sp>
          <p:nvSpPr>
            <p:cNvPr id="7" name="Rectangle 6">
              <a:extLst>
                <a:ext uri="{FF2B5EF4-FFF2-40B4-BE49-F238E27FC236}">
                  <a16:creationId xmlns:a16="http://schemas.microsoft.com/office/drawing/2014/main" id="{190383F8-0058-F671-0CA2-A9147A5B7F16}"/>
                </a:ext>
              </a:extLst>
            </p:cNvPr>
            <p:cNvSpPr/>
            <p:nvPr/>
          </p:nvSpPr>
          <p:spPr bwMode="auto">
            <a:xfrm>
              <a:off x="1213945" y="43179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73FDAB10-DF7B-923D-A343-89E4D48CFD5B}"/>
                </a:ext>
              </a:extLst>
            </p:cNvPr>
            <p:cNvGrpSpPr>
              <a:grpSpLocks/>
            </p:cNvGrpSpPr>
            <p:nvPr/>
          </p:nvGrpSpPr>
          <p:grpSpPr bwMode="auto">
            <a:xfrm>
              <a:off x="187107" y="4571996"/>
              <a:ext cx="3622896" cy="1576608"/>
              <a:chOff x="6742922" y="3682846"/>
              <a:chExt cx="2402049" cy="1249909"/>
            </a:xfrm>
          </p:grpSpPr>
          <p:sp>
            <p:nvSpPr>
              <p:cNvPr id="12" name="Text Box 12">
                <a:extLst>
                  <a:ext uri="{FF2B5EF4-FFF2-40B4-BE49-F238E27FC236}">
                    <a16:creationId xmlns:a16="http://schemas.microsoft.com/office/drawing/2014/main" id="{009AB900-F81D-EE01-4B7A-265E58018CAF}"/>
                  </a:ext>
                </a:extLst>
              </p:cNvPr>
              <p:cNvSpPr txBox="1">
                <a:spLocks noChangeArrowheads="1"/>
              </p:cNvSpPr>
              <p:nvPr/>
            </p:nvSpPr>
            <p:spPr bwMode="auto">
              <a:xfrm>
                <a:off x="6742922" y="4517955"/>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bulb shows that the client’s fact set after the call includes the post-condition</a:t>
                </a:r>
              </a:p>
            </p:txBody>
          </p:sp>
          <p:sp>
            <p:nvSpPr>
              <p:cNvPr id="13" name="Line 13">
                <a:extLst>
                  <a:ext uri="{FF2B5EF4-FFF2-40B4-BE49-F238E27FC236}">
                    <a16:creationId xmlns:a16="http://schemas.microsoft.com/office/drawing/2014/main" id="{D05D797B-E3CE-EB62-1AF5-0FD25B4A37D4}"/>
                  </a:ext>
                </a:extLst>
              </p:cNvPr>
              <p:cNvSpPr>
                <a:spLocks noChangeShapeType="1"/>
              </p:cNvSpPr>
              <p:nvPr/>
            </p:nvSpPr>
            <p:spPr bwMode="auto">
              <a:xfrm flipH="1">
                <a:off x="6985118" y="3682846"/>
                <a:ext cx="492623" cy="8351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sp>
        <p:nvSpPr>
          <p:cNvPr id="14" name="Text Box 12">
            <a:extLst>
              <a:ext uri="{FF2B5EF4-FFF2-40B4-BE49-F238E27FC236}">
                <a16:creationId xmlns:a16="http://schemas.microsoft.com/office/drawing/2014/main" id="{839B8EEF-11C6-3074-5F74-8D973B116498}"/>
              </a:ext>
            </a:extLst>
          </p:cNvPr>
          <p:cNvSpPr txBox="1">
            <a:spLocks noChangeArrowheads="1"/>
          </p:cNvSpPr>
          <p:nvPr/>
        </p:nvSpPr>
        <p:spPr bwMode="auto">
          <a:xfrm>
            <a:off x="3200400" y="3992139"/>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B1989AD1-D1BB-3340-7FA9-E4D1899E28A9}"/>
              </a:ext>
            </a:extLst>
          </p:cNvPr>
          <p:cNvSpPr>
            <a:spLocks noChangeShapeType="1"/>
          </p:cNvSpPr>
          <p:nvPr/>
        </p:nvSpPr>
        <p:spPr bwMode="auto">
          <a:xfrm flipH="1" flipV="1">
            <a:off x="2031592" y="4184013"/>
            <a:ext cx="1168807" cy="69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26" name="Group 25">
            <a:extLst>
              <a:ext uri="{FF2B5EF4-FFF2-40B4-BE49-F238E27FC236}">
                <a16:creationId xmlns:a16="http://schemas.microsoft.com/office/drawing/2014/main" id="{FDA25F60-49A2-1134-4B40-B5CB1E201D48}"/>
              </a:ext>
            </a:extLst>
          </p:cNvPr>
          <p:cNvGrpSpPr/>
          <p:nvPr/>
        </p:nvGrpSpPr>
        <p:grpSpPr>
          <a:xfrm>
            <a:off x="6651987" y="2388549"/>
            <a:ext cx="2476246" cy="2604382"/>
            <a:chOff x="6651987" y="2388549"/>
            <a:chExt cx="2476246" cy="2604382"/>
          </a:xfrm>
        </p:grpSpPr>
        <p:pic>
          <p:nvPicPr>
            <p:cNvPr id="8" name="Picture 7">
              <a:extLst>
                <a:ext uri="{FF2B5EF4-FFF2-40B4-BE49-F238E27FC236}">
                  <a16:creationId xmlns:a16="http://schemas.microsoft.com/office/drawing/2014/main" id="{9E8907D3-C16D-CB19-3667-79CDD863DDFB}"/>
                </a:ext>
              </a:extLst>
            </p:cNvPr>
            <p:cNvPicPr>
              <a:picLocks noChangeAspect="1"/>
            </p:cNvPicPr>
            <p:nvPr/>
          </p:nvPicPr>
          <p:blipFill>
            <a:blip r:embed="rId4"/>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DFC22055-F5E2-4ECA-7A75-9AD176A2BBFA}"/>
                </a:ext>
              </a:extLst>
            </p:cNvPr>
            <p:cNvSpPr txBox="1">
              <a:spLocks noChangeArrowheads="1"/>
            </p:cNvSpPr>
            <p:nvPr/>
          </p:nvSpPr>
          <p:spPr bwMode="auto">
            <a:xfrm>
              <a:off x="7604235" y="3544471"/>
              <a:ext cx="1523998" cy="13849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Representation of the post-condition is included in the client’s fact set after the call.</a:t>
              </a:r>
            </a:p>
          </p:txBody>
        </p:sp>
        <p:sp>
          <p:nvSpPr>
            <p:cNvPr id="17" name="Line 13">
              <a:extLst>
                <a:ext uri="{FF2B5EF4-FFF2-40B4-BE49-F238E27FC236}">
                  <a16:creationId xmlns:a16="http://schemas.microsoft.com/office/drawing/2014/main" id="{05D1C7B1-6217-894E-55D2-2D5FA61A6D5E}"/>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6A931366-9592-A9D1-3EC2-2D01686D2A49}"/>
                </a:ext>
              </a:extLst>
            </p:cNvPr>
            <p:cNvSpPr>
              <a:spLocks noChangeShapeType="1"/>
            </p:cNvSpPr>
            <p:nvPr/>
          </p:nvSpPr>
          <p:spPr bwMode="auto">
            <a:xfrm flipH="1">
              <a:off x="6705599" y="4495800"/>
              <a:ext cx="898635" cy="18743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1" name="Line 13">
              <a:extLst>
                <a:ext uri="{FF2B5EF4-FFF2-40B4-BE49-F238E27FC236}">
                  <a16:creationId xmlns:a16="http://schemas.microsoft.com/office/drawing/2014/main" id="{7BE5AFD1-CB38-6EFA-69BA-1E40CD737EA3}"/>
                </a:ext>
              </a:extLst>
            </p:cNvPr>
            <p:cNvSpPr>
              <a:spLocks noChangeShapeType="1"/>
            </p:cNvSpPr>
            <p:nvPr/>
          </p:nvSpPr>
          <p:spPr bwMode="auto">
            <a:xfrm flipH="1">
              <a:off x="7494176" y="4683234"/>
              <a:ext cx="202023" cy="30969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257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4E5A-7727-47C1-1DB7-BF494E774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DDD35-FAD4-FC1B-0B87-3427BCCFB770}"/>
              </a:ext>
            </a:extLst>
          </p:cNvPr>
          <p:cNvSpPr>
            <a:spLocks noGrp="1"/>
          </p:cNvSpPr>
          <p:nvPr>
            <p:ph type="title"/>
          </p:nvPr>
        </p:nvSpPr>
        <p:spPr/>
        <p:txBody>
          <a:bodyPr/>
          <a:lstStyle/>
          <a:p>
            <a:r>
              <a:rPr lang="en-US" sz="3600" dirty="0"/>
              <a:t>Client Verification</a:t>
            </a:r>
          </a:p>
        </p:txBody>
      </p:sp>
      <p:sp>
        <p:nvSpPr>
          <p:cNvPr id="9" name="Content Placeholder 8">
            <a:extLst>
              <a:ext uri="{FF2B5EF4-FFF2-40B4-BE49-F238E27FC236}">
                <a16:creationId xmlns:a16="http://schemas.microsoft.com/office/drawing/2014/main" id="{B5701237-0980-58F4-12D0-BE4DCB3F8F73}"/>
              </a:ext>
            </a:extLst>
          </p:cNvPr>
          <p:cNvSpPr>
            <a:spLocks noGrp="1"/>
          </p:cNvSpPr>
          <p:nvPr>
            <p:ph idx="1"/>
          </p:nvPr>
        </p:nvSpPr>
        <p:spPr>
          <a:xfrm>
            <a:off x="685800" y="4650298"/>
            <a:ext cx="8153400" cy="1750502"/>
          </a:xfrm>
        </p:spPr>
        <p:txBody>
          <a:bodyPr/>
          <a:lstStyle/>
          <a:p>
            <a:r>
              <a:rPr lang="en-US" sz="2400" dirty="0"/>
              <a:t>This approach is known historically as “assume / guarantee” verification</a:t>
            </a:r>
          </a:p>
          <a:p>
            <a:r>
              <a:rPr lang="en-US" sz="2400" dirty="0"/>
              <a:t>It enables verification to scale since services and clients can be verified independently (e.g., in parallel) </a:t>
            </a:r>
          </a:p>
        </p:txBody>
      </p:sp>
      <p:sp>
        <p:nvSpPr>
          <p:cNvPr id="3" name="Slide Number Placeholder 2">
            <a:extLst>
              <a:ext uri="{FF2B5EF4-FFF2-40B4-BE49-F238E27FC236}">
                <a16:creationId xmlns:a16="http://schemas.microsoft.com/office/drawing/2014/main" id="{BD1C67F2-0577-82F8-FFE0-C5B846D34781}"/>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sp>
        <p:nvSpPr>
          <p:cNvPr id="5" name="Text Box 4">
            <a:extLst>
              <a:ext uri="{FF2B5EF4-FFF2-40B4-BE49-F238E27FC236}">
                <a16:creationId xmlns:a16="http://schemas.microsoft.com/office/drawing/2014/main" id="{386CC552-C865-2AB3-F8E4-89DBE9E0BE86}"/>
              </a:ext>
            </a:extLst>
          </p:cNvPr>
          <p:cNvSpPr txBox="1">
            <a:spLocks noChangeArrowheads="1"/>
          </p:cNvSpPr>
          <p:nvPr/>
        </p:nvSpPr>
        <p:spPr bwMode="auto">
          <a:xfrm>
            <a:off x="586580" y="1221401"/>
            <a:ext cx="7462838" cy="107721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b="1" dirty="0"/>
              <a:t>Note:</a:t>
            </a:r>
            <a:r>
              <a:rPr lang="en-US" altLang="en-US" sz="1600" dirty="0"/>
              <a:t> The client only knows about what is declared on the service’s method/contract – it’s verification does not take into account the method’s implementation.   This is the view we often take in software engineering: client’s should only depend on what is documented on a service’s API.</a:t>
            </a:r>
          </a:p>
        </p:txBody>
      </p:sp>
      <p:pic>
        <p:nvPicPr>
          <p:cNvPr id="28" name="Picture 27">
            <a:extLst>
              <a:ext uri="{FF2B5EF4-FFF2-40B4-BE49-F238E27FC236}">
                <a16:creationId xmlns:a16="http://schemas.microsoft.com/office/drawing/2014/main" id="{A95F9EB4-9281-A966-2578-B291A8318176}"/>
              </a:ext>
            </a:extLst>
          </p:cNvPr>
          <p:cNvPicPr>
            <a:picLocks noChangeAspect="1"/>
          </p:cNvPicPr>
          <p:nvPr/>
        </p:nvPicPr>
        <p:blipFill>
          <a:blip r:embed="rId2"/>
          <a:stretch>
            <a:fillRect/>
          </a:stretch>
        </p:blipFill>
        <p:spPr>
          <a:xfrm>
            <a:off x="685800" y="2513368"/>
            <a:ext cx="2029619" cy="392468"/>
          </a:xfrm>
          <a:prstGeom prst="rect">
            <a:avLst/>
          </a:prstGeom>
        </p:spPr>
      </p:pic>
      <p:sp>
        <p:nvSpPr>
          <p:cNvPr id="14" name="Text Box 12">
            <a:extLst>
              <a:ext uri="{FF2B5EF4-FFF2-40B4-BE49-F238E27FC236}">
                <a16:creationId xmlns:a16="http://schemas.microsoft.com/office/drawing/2014/main" id="{7F539762-E802-3A67-1A2F-E6C8EE19DC98}"/>
              </a:ext>
            </a:extLst>
          </p:cNvPr>
          <p:cNvSpPr txBox="1">
            <a:spLocks noChangeArrowheads="1"/>
          </p:cNvSpPr>
          <p:nvPr/>
        </p:nvSpPr>
        <p:spPr bwMode="auto">
          <a:xfrm>
            <a:off x="1596693" y="298169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E4A98661-96A3-29E6-49DA-911F99BEC654}"/>
              </a:ext>
            </a:extLst>
          </p:cNvPr>
          <p:cNvGrpSpPr/>
          <p:nvPr/>
        </p:nvGrpSpPr>
        <p:grpSpPr>
          <a:xfrm>
            <a:off x="3962400" y="2559645"/>
            <a:ext cx="3413679" cy="1936155"/>
            <a:chOff x="6090802" y="2388549"/>
            <a:chExt cx="3413679" cy="1936155"/>
          </a:xfrm>
        </p:grpSpPr>
        <p:pic>
          <p:nvPicPr>
            <p:cNvPr id="8" name="Picture 7">
              <a:extLst>
                <a:ext uri="{FF2B5EF4-FFF2-40B4-BE49-F238E27FC236}">
                  <a16:creationId xmlns:a16="http://schemas.microsoft.com/office/drawing/2014/main" id="{7183A55E-D705-A939-17F0-1C21909CF257}"/>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B968D095-628C-9002-990E-B6821E42DB56}"/>
                </a:ext>
              </a:extLst>
            </p:cNvPr>
            <p:cNvSpPr txBox="1">
              <a:spLocks noChangeArrowheads="1"/>
            </p:cNvSpPr>
            <p:nvPr/>
          </p:nvSpPr>
          <p:spPr bwMode="auto">
            <a:xfrm>
              <a:off x="6646732" y="3586040"/>
              <a:ext cx="285774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Fails because the service contract only tells us that the result is greater than the argument. </a:t>
              </a:r>
            </a:p>
          </p:txBody>
        </p:sp>
        <p:sp>
          <p:nvSpPr>
            <p:cNvPr id="17" name="Line 13">
              <a:extLst>
                <a:ext uri="{FF2B5EF4-FFF2-40B4-BE49-F238E27FC236}">
                  <a16:creationId xmlns:a16="http://schemas.microsoft.com/office/drawing/2014/main" id="{09C8E5C7-DBE8-1D46-80FF-EA800D425CA6}"/>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A905299C-2E49-A99A-DC0C-98F8E0A6CD15}"/>
                </a:ext>
              </a:extLst>
            </p:cNvPr>
            <p:cNvSpPr>
              <a:spLocks noChangeShapeType="1"/>
            </p:cNvSpPr>
            <p:nvPr/>
          </p:nvSpPr>
          <p:spPr bwMode="auto">
            <a:xfrm flipH="1">
              <a:off x="6090802" y="3807415"/>
              <a:ext cx="555930" cy="15240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F31B4E-FE80-C5AC-7118-7DAFA33DEACB}"/>
              </a:ext>
            </a:extLst>
          </p:cNvPr>
          <p:cNvPicPr>
            <a:picLocks noChangeAspect="1"/>
          </p:cNvPicPr>
          <p:nvPr/>
        </p:nvPicPr>
        <p:blipFill>
          <a:blip r:embed="rId4"/>
          <a:stretch>
            <a:fillRect/>
          </a:stretch>
        </p:blipFill>
        <p:spPr>
          <a:xfrm>
            <a:off x="923900" y="3360186"/>
            <a:ext cx="3162300" cy="1003300"/>
          </a:xfrm>
          <a:prstGeom prst="rect">
            <a:avLst/>
          </a:prstGeom>
        </p:spPr>
      </p:pic>
      <p:sp>
        <p:nvSpPr>
          <p:cNvPr id="16" name="TextBox 15">
            <a:extLst>
              <a:ext uri="{FF2B5EF4-FFF2-40B4-BE49-F238E27FC236}">
                <a16:creationId xmlns:a16="http://schemas.microsoft.com/office/drawing/2014/main" id="{EECFA214-EAB5-D678-02EC-1837C89D6B2C}"/>
              </a:ext>
            </a:extLst>
          </p:cNvPr>
          <p:cNvSpPr txBox="1"/>
          <p:nvPr/>
        </p:nvSpPr>
        <p:spPr>
          <a:xfrm>
            <a:off x="421177" y="6367790"/>
            <a:ext cx="8582799" cy="261610"/>
          </a:xfrm>
          <a:prstGeom prst="rect">
            <a:avLst/>
          </a:prstGeom>
          <a:noFill/>
        </p:spPr>
        <p:txBody>
          <a:bodyPr wrap="none" rtlCol="0">
            <a:spAutoFit/>
          </a:bodyPr>
          <a:lstStyle/>
          <a:p>
            <a:r>
              <a:rPr lang="en-US" sz="1100" b="1" i="1" dirty="0"/>
              <a:t>Note</a:t>
            </a:r>
            <a:r>
              <a:rPr lang="en-US" sz="1100" i="1" dirty="0"/>
              <a:t>: </a:t>
            </a:r>
            <a:r>
              <a:rPr lang="en-US" sz="1100" i="1" dirty="0" err="1"/>
              <a:t>Logika</a:t>
            </a:r>
            <a:r>
              <a:rPr lang="en-US" sz="1100" i="1" dirty="0"/>
              <a:t> has an alternate mode where it tunnels down into a method’s body (e.g., when a contract is not declared for the service)</a:t>
            </a:r>
          </a:p>
        </p:txBody>
      </p:sp>
    </p:spTree>
    <p:extLst>
      <p:ext uri="{BB962C8B-B14F-4D97-AF65-F5344CB8AC3E}">
        <p14:creationId xmlns:p14="http://schemas.microsoft.com/office/powerpoint/2010/main" val="30603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5793-46E4-96FC-EE5E-A20C75EB1A6B}"/>
            </a:ext>
          </a:extLst>
        </p:cNvPr>
        <p:cNvGrpSpPr/>
        <p:nvPr/>
      </p:nvGrpSpPr>
      <p:grpSpPr>
        <a:xfrm>
          <a:off x="0" y="0"/>
          <a:ext cx="0" cy="0"/>
          <a:chOff x="0" y="0"/>
          <a:chExt cx="0" cy="0"/>
        </a:xfrm>
      </p:grpSpPr>
      <p:sp>
        <p:nvSpPr>
          <p:cNvPr id="39937" name="Footer Placeholder 2">
            <a:extLst>
              <a:ext uri="{FF2B5EF4-FFF2-40B4-BE49-F238E27FC236}">
                <a16:creationId xmlns:a16="http://schemas.microsoft.com/office/drawing/2014/main" id="{0A48BD04-3028-AFCF-0143-76ADF3EE7DD6}"/>
              </a:ext>
            </a:extLst>
          </p:cNvPr>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a:extLst>
              <a:ext uri="{FF2B5EF4-FFF2-40B4-BE49-F238E27FC236}">
                <a16:creationId xmlns:a16="http://schemas.microsoft.com/office/drawing/2014/main" id="{53AD03CD-30B7-6FB8-0E11-B6EA31D51D33}"/>
              </a:ext>
            </a:extLst>
          </p:cNvPr>
          <p:cNvSpPr>
            <a:spLocks noGrp="1" noChangeArrowheads="1"/>
          </p:cNvSpPr>
          <p:nvPr>
            <p:ph type="title"/>
          </p:nvPr>
        </p:nvSpPr>
        <p:spPr/>
        <p:txBody>
          <a:bodyPr/>
          <a:lstStyle/>
          <a:p>
            <a:r>
              <a:rPr lang="en-US" altLang="x-none"/>
              <a:t>Software Contracts</a:t>
            </a:r>
          </a:p>
        </p:txBody>
      </p:sp>
      <p:sp>
        <p:nvSpPr>
          <p:cNvPr id="39940" name="Text Box 4">
            <a:extLst>
              <a:ext uri="{FF2B5EF4-FFF2-40B4-BE49-F238E27FC236}">
                <a16:creationId xmlns:a16="http://schemas.microsoft.com/office/drawing/2014/main" id="{CC37A901-1D00-FCB8-99A0-A4AADF8D4E41}"/>
              </a:ext>
            </a:extLst>
          </p:cNvPr>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a:extLst>
              <a:ext uri="{FF2B5EF4-FFF2-40B4-BE49-F238E27FC236}">
                <a16:creationId xmlns:a16="http://schemas.microsoft.com/office/drawing/2014/main" id="{BFA3AADE-33CA-AFE6-394E-E0A8D53B4BEF}"/>
              </a:ext>
            </a:extLst>
          </p:cNvPr>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a:extLst>
              <a:ext uri="{FF2B5EF4-FFF2-40B4-BE49-F238E27FC236}">
                <a16:creationId xmlns:a16="http://schemas.microsoft.com/office/drawing/2014/main" id="{C1532028-1710-FF0F-3A87-E48CCD8C0B54}"/>
              </a:ext>
            </a:extLst>
          </p:cNvPr>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a:extLst>
              <a:ext uri="{FF2B5EF4-FFF2-40B4-BE49-F238E27FC236}">
                <a16:creationId xmlns:a16="http://schemas.microsoft.com/office/drawing/2014/main" id="{58E6E02D-67AD-CD23-3E84-BA8D7A805D71}"/>
              </a:ext>
            </a:extLst>
          </p:cNvPr>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a:extLst>
              <a:ext uri="{FF2B5EF4-FFF2-40B4-BE49-F238E27FC236}">
                <a16:creationId xmlns:a16="http://schemas.microsoft.com/office/drawing/2014/main" id="{319FD24F-7062-CC3B-99C7-3990E3C344AB}"/>
              </a:ext>
            </a:extLst>
          </p:cNvPr>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a:extLst>
              <a:ext uri="{FF2B5EF4-FFF2-40B4-BE49-F238E27FC236}">
                <a16:creationId xmlns:a16="http://schemas.microsoft.com/office/drawing/2014/main" id="{63BF86DA-F1C8-528B-90A3-DA90CC3DCF56}"/>
              </a:ext>
            </a:extLst>
          </p:cNvPr>
          <p:cNvGrpSpPr>
            <a:grpSpLocks/>
          </p:cNvGrpSpPr>
          <p:nvPr/>
        </p:nvGrpSpPr>
        <p:grpSpPr bwMode="auto">
          <a:xfrm>
            <a:off x="4660900" y="2692400"/>
            <a:ext cx="3533775" cy="1244600"/>
            <a:chOff x="4660900" y="2692400"/>
            <a:chExt cx="3533775" cy="1244600"/>
          </a:xfrm>
        </p:grpSpPr>
        <p:sp>
          <p:nvSpPr>
            <p:cNvPr id="39969" name="AutoShape 14">
              <a:extLst>
                <a:ext uri="{FF2B5EF4-FFF2-40B4-BE49-F238E27FC236}">
                  <a16:creationId xmlns:a16="http://schemas.microsoft.com/office/drawing/2014/main" id="{49094D84-B2E9-3B3B-18D0-E8D5B19C5717}"/>
                </a:ext>
              </a:extLst>
            </p:cNvPr>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a:extLst>
                <a:ext uri="{FF2B5EF4-FFF2-40B4-BE49-F238E27FC236}">
                  <a16:creationId xmlns:a16="http://schemas.microsoft.com/office/drawing/2014/main" id="{EA23CB26-6EBD-E864-5274-45789BBDD4B6}"/>
                </a:ext>
              </a:extLst>
            </p:cNvPr>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a:extLst>
              <a:ext uri="{FF2B5EF4-FFF2-40B4-BE49-F238E27FC236}">
                <a16:creationId xmlns:a16="http://schemas.microsoft.com/office/drawing/2014/main" id="{FE4357F5-914C-671C-4B3D-9E3321A14FE3}"/>
              </a:ext>
            </a:extLst>
          </p:cNvPr>
          <p:cNvGrpSpPr>
            <a:grpSpLocks/>
          </p:cNvGrpSpPr>
          <p:nvPr/>
        </p:nvGrpSpPr>
        <p:grpSpPr bwMode="auto">
          <a:xfrm>
            <a:off x="4991100" y="4114800"/>
            <a:ext cx="3784600" cy="1270000"/>
            <a:chOff x="4991100" y="4114800"/>
            <a:chExt cx="3267075" cy="1270000"/>
          </a:xfrm>
        </p:grpSpPr>
        <p:sp>
          <p:nvSpPr>
            <p:cNvPr id="39967" name="AutoShape 15">
              <a:extLst>
                <a:ext uri="{FF2B5EF4-FFF2-40B4-BE49-F238E27FC236}">
                  <a16:creationId xmlns:a16="http://schemas.microsoft.com/office/drawing/2014/main" id="{F022836A-2028-CA5C-99AA-2DE1CA20A017}"/>
                </a:ext>
              </a:extLst>
            </p:cNvPr>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a:extLst>
                <a:ext uri="{FF2B5EF4-FFF2-40B4-BE49-F238E27FC236}">
                  <a16:creationId xmlns:a16="http://schemas.microsoft.com/office/drawing/2014/main" id="{02B5EF80-ADEA-E75A-8F4F-0D2C9BCA4789}"/>
                </a:ext>
              </a:extLst>
            </p:cNvPr>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a:extLst>
              <a:ext uri="{FF2B5EF4-FFF2-40B4-BE49-F238E27FC236}">
                <a16:creationId xmlns:a16="http://schemas.microsoft.com/office/drawing/2014/main" id="{AC382242-F4F7-49DE-27B9-F4E6882CAF4F}"/>
              </a:ext>
            </a:extLst>
          </p:cNvPr>
          <p:cNvGrpSpPr>
            <a:grpSpLocks/>
          </p:cNvGrpSpPr>
          <p:nvPr/>
        </p:nvGrpSpPr>
        <p:grpSpPr bwMode="auto">
          <a:xfrm>
            <a:off x="1292225" y="1963738"/>
            <a:ext cx="2711450" cy="1300162"/>
            <a:chOff x="1292225" y="1963738"/>
            <a:chExt cx="2711450" cy="1300162"/>
          </a:xfrm>
        </p:grpSpPr>
        <p:sp>
          <p:nvSpPr>
            <p:cNvPr id="449552" name="AutoShape 16">
              <a:extLst>
                <a:ext uri="{FF2B5EF4-FFF2-40B4-BE49-F238E27FC236}">
                  <a16:creationId xmlns:a16="http://schemas.microsoft.com/office/drawing/2014/main" id="{20BD8974-C353-4DCA-EFA2-03C83DDFE0B1}"/>
                </a:ext>
              </a:extLst>
            </p:cNvPr>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a:extLst>
                <a:ext uri="{FF2B5EF4-FFF2-40B4-BE49-F238E27FC236}">
                  <a16:creationId xmlns:a16="http://schemas.microsoft.com/office/drawing/2014/main" id="{4C1D4CC2-86CD-68C3-784D-68B67FD2A071}"/>
                </a:ext>
              </a:extLst>
            </p:cNvPr>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a:extLst>
              <a:ext uri="{FF2B5EF4-FFF2-40B4-BE49-F238E27FC236}">
                <a16:creationId xmlns:a16="http://schemas.microsoft.com/office/drawing/2014/main" id="{33C269A2-CA47-9629-0EE9-A767FA253079}"/>
              </a:ext>
            </a:extLst>
          </p:cNvPr>
          <p:cNvGrpSpPr>
            <a:grpSpLocks/>
          </p:cNvGrpSpPr>
          <p:nvPr/>
        </p:nvGrpSpPr>
        <p:grpSpPr bwMode="auto">
          <a:xfrm>
            <a:off x="1343025" y="4610100"/>
            <a:ext cx="2393950" cy="1244600"/>
            <a:chOff x="1343025" y="4610100"/>
            <a:chExt cx="2393950" cy="1244600"/>
          </a:xfrm>
        </p:grpSpPr>
        <p:sp>
          <p:nvSpPr>
            <p:cNvPr id="449553" name="AutoShape 17">
              <a:extLst>
                <a:ext uri="{FF2B5EF4-FFF2-40B4-BE49-F238E27FC236}">
                  <a16:creationId xmlns:a16="http://schemas.microsoft.com/office/drawing/2014/main" id="{C8E7167E-D049-09D9-9650-337FBC0BFE93}"/>
                </a:ext>
              </a:extLst>
            </p:cNvPr>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a:extLst>
                <a:ext uri="{FF2B5EF4-FFF2-40B4-BE49-F238E27FC236}">
                  <a16:creationId xmlns:a16="http://schemas.microsoft.com/office/drawing/2014/main" id="{4DB85669-C14A-91E3-535B-B3F05E493FAD}"/>
                </a:ext>
              </a:extLst>
            </p:cNvPr>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grpSp>
        <p:nvGrpSpPr>
          <p:cNvPr id="6" name="Group 12">
            <a:extLst>
              <a:ext uri="{FF2B5EF4-FFF2-40B4-BE49-F238E27FC236}">
                <a16:creationId xmlns:a16="http://schemas.microsoft.com/office/drawing/2014/main" id="{55179D0F-EFA0-377F-5793-5AABA7A29409}"/>
              </a:ext>
            </a:extLst>
          </p:cNvPr>
          <p:cNvGrpSpPr>
            <a:grpSpLocks/>
          </p:cNvGrpSpPr>
          <p:nvPr/>
        </p:nvGrpSpPr>
        <p:grpSpPr bwMode="auto">
          <a:xfrm>
            <a:off x="6388100" y="1926991"/>
            <a:ext cx="2565400" cy="828913"/>
            <a:chOff x="3520534" y="3107538"/>
            <a:chExt cx="3237379" cy="829462"/>
          </a:xfrm>
        </p:grpSpPr>
        <p:sp>
          <p:nvSpPr>
            <p:cNvPr id="23" name="Text Box 12">
              <a:extLst>
                <a:ext uri="{FF2B5EF4-FFF2-40B4-BE49-F238E27FC236}">
                  <a16:creationId xmlns:a16="http://schemas.microsoft.com/office/drawing/2014/main" id="{F3381E75-2A87-9E7C-1DCE-7457EE628629}"/>
                </a:ext>
              </a:extLst>
            </p:cNvPr>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a:extLst>
                <a:ext uri="{FF2B5EF4-FFF2-40B4-BE49-F238E27FC236}">
                  <a16:creationId xmlns:a16="http://schemas.microsoft.com/office/drawing/2014/main" id="{CBC59661-28E6-8BF8-21CB-266B77C7C14F}"/>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a:extLst>
              <a:ext uri="{FF2B5EF4-FFF2-40B4-BE49-F238E27FC236}">
                <a16:creationId xmlns:a16="http://schemas.microsoft.com/office/drawing/2014/main" id="{BFB464C5-8180-9AA3-6104-9AEA0DE72FDD}"/>
              </a:ext>
            </a:extLst>
          </p:cNvPr>
          <p:cNvGrpSpPr>
            <a:grpSpLocks/>
          </p:cNvGrpSpPr>
          <p:nvPr/>
        </p:nvGrpSpPr>
        <p:grpSpPr bwMode="auto">
          <a:xfrm>
            <a:off x="2628900" y="1228490"/>
            <a:ext cx="2565400" cy="828913"/>
            <a:chOff x="3520534" y="3107539"/>
            <a:chExt cx="3237379" cy="829461"/>
          </a:xfrm>
        </p:grpSpPr>
        <p:sp>
          <p:nvSpPr>
            <p:cNvPr id="26" name="Text Box 12">
              <a:extLst>
                <a:ext uri="{FF2B5EF4-FFF2-40B4-BE49-F238E27FC236}">
                  <a16:creationId xmlns:a16="http://schemas.microsoft.com/office/drawing/2014/main" id="{1B2A28B2-E5F9-F639-48F8-9B48EE92A343}"/>
                </a:ext>
              </a:extLst>
            </p:cNvPr>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a:extLst>
                <a:ext uri="{FF2B5EF4-FFF2-40B4-BE49-F238E27FC236}">
                  <a16:creationId xmlns:a16="http://schemas.microsoft.com/office/drawing/2014/main" id="{2E6ED711-767F-24A5-3F81-632FD5454301}"/>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a:extLst>
              <a:ext uri="{FF2B5EF4-FFF2-40B4-BE49-F238E27FC236}">
                <a16:creationId xmlns:a16="http://schemas.microsoft.com/office/drawing/2014/main" id="{D7C2A6BE-6955-5AC3-A49B-DEA638E61656}"/>
              </a:ext>
            </a:extLst>
          </p:cNvPr>
          <p:cNvGrpSpPr>
            <a:grpSpLocks/>
          </p:cNvGrpSpPr>
          <p:nvPr/>
        </p:nvGrpSpPr>
        <p:grpSpPr bwMode="auto">
          <a:xfrm>
            <a:off x="2514600" y="5575297"/>
            <a:ext cx="2286000" cy="1001950"/>
            <a:chOff x="3873120" y="2844778"/>
            <a:chExt cx="2884793" cy="1002496"/>
          </a:xfrm>
        </p:grpSpPr>
        <p:sp>
          <p:nvSpPr>
            <p:cNvPr id="29" name="Text Box 12">
              <a:extLst>
                <a:ext uri="{FF2B5EF4-FFF2-40B4-BE49-F238E27FC236}">
                  <a16:creationId xmlns:a16="http://schemas.microsoft.com/office/drawing/2014/main" id="{8BF3DB67-0204-B5F4-4256-9AF9928391D6}"/>
                </a:ext>
              </a:extLst>
            </p:cNvPr>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a:extLst>
                <a:ext uri="{FF2B5EF4-FFF2-40B4-BE49-F238E27FC236}">
                  <a16:creationId xmlns:a16="http://schemas.microsoft.com/office/drawing/2014/main" id="{C7F8E8C3-8AE5-731A-3D3A-8D53828E01C5}"/>
                </a:ext>
              </a:extLst>
            </p:cNvPr>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a:extLst>
              <a:ext uri="{FF2B5EF4-FFF2-40B4-BE49-F238E27FC236}">
                <a16:creationId xmlns:a16="http://schemas.microsoft.com/office/drawing/2014/main" id="{11A6B74F-1978-2367-FB26-C527B7CF63AF}"/>
              </a:ext>
            </a:extLst>
          </p:cNvPr>
          <p:cNvGrpSpPr>
            <a:grpSpLocks/>
          </p:cNvGrpSpPr>
          <p:nvPr/>
        </p:nvGrpSpPr>
        <p:grpSpPr bwMode="auto">
          <a:xfrm>
            <a:off x="7046913" y="4508500"/>
            <a:ext cx="1576387" cy="2010014"/>
            <a:chOff x="3822149" y="1854157"/>
            <a:chExt cx="1990192" cy="2010793"/>
          </a:xfrm>
        </p:grpSpPr>
        <p:sp>
          <p:nvSpPr>
            <p:cNvPr id="32" name="Text Box 12">
              <a:extLst>
                <a:ext uri="{FF2B5EF4-FFF2-40B4-BE49-F238E27FC236}">
                  <a16:creationId xmlns:a16="http://schemas.microsoft.com/office/drawing/2014/main" id="{C9BC6611-FDEE-DDE4-CCCA-51F6838AFBB6}"/>
                </a:ext>
              </a:extLst>
            </p:cNvPr>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a:extLst>
                <a:ext uri="{FF2B5EF4-FFF2-40B4-BE49-F238E27FC236}">
                  <a16:creationId xmlns:a16="http://schemas.microsoft.com/office/drawing/2014/main" id="{C90E14E5-EEF0-2961-4D77-8228B1460927}"/>
                </a:ext>
              </a:extLst>
            </p:cNvPr>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a:extLst>
              <a:ext uri="{FF2B5EF4-FFF2-40B4-BE49-F238E27FC236}">
                <a16:creationId xmlns:a16="http://schemas.microsoft.com/office/drawing/2014/main" id="{60E17BC4-DA42-88AA-CAF0-ABE20E9C13E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616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B1DD-1BB5-53A7-1A39-BEF54BC19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18F1-C6FA-AD6C-13FE-8F88DC6D4E91}"/>
              </a:ext>
            </a:extLst>
          </p:cNvPr>
          <p:cNvSpPr>
            <a:spLocks noGrp="1"/>
          </p:cNvSpPr>
          <p:nvPr>
            <p:ph type="title"/>
          </p:nvPr>
        </p:nvSpPr>
        <p:spPr/>
        <p:txBody>
          <a:bodyPr/>
          <a:lstStyle/>
          <a:p>
            <a:r>
              <a:rPr lang="en-US" sz="3600" dirty="0"/>
              <a:t>Dealing with Non-local Variables</a:t>
            </a:r>
          </a:p>
        </p:txBody>
      </p:sp>
      <p:sp>
        <p:nvSpPr>
          <p:cNvPr id="3" name="Slide Number Placeholder 2">
            <a:extLst>
              <a:ext uri="{FF2B5EF4-FFF2-40B4-BE49-F238E27FC236}">
                <a16:creationId xmlns:a16="http://schemas.microsoft.com/office/drawing/2014/main" id="{63B5C325-4FAC-8582-5EFC-11E1D3FCA377}"/>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pic>
        <p:nvPicPr>
          <p:cNvPr id="6" name="Picture 5">
            <a:extLst>
              <a:ext uri="{FF2B5EF4-FFF2-40B4-BE49-F238E27FC236}">
                <a16:creationId xmlns:a16="http://schemas.microsoft.com/office/drawing/2014/main" id="{1FE6BA3F-6079-CC90-E6EE-38069DB7552B}"/>
              </a:ext>
            </a:extLst>
          </p:cNvPr>
          <p:cNvPicPr>
            <a:picLocks noChangeAspect="1"/>
          </p:cNvPicPr>
          <p:nvPr/>
        </p:nvPicPr>
        <p:blipFill>
          <a:blip r:embed="rId2"/>
          <a:stretch>
            <a:fillRect/>
          </a:stretch>
        </p:blipFill>
        <p:spPr>
          <a:xfrm>
            <a:off x="838200" y="2047766"/>
            <a:ext cx="4114800" cy="3479800"/>
          </a:xfrm>
          <a:prstGeom prst="rect">
            <a:avLst/>
          </a:prstGeom>
        </p:spPr>
      </p:pic>
      <p:sp>
        <p:nvSpPr>
          <p:cNvPr id="9" name="Text Box 4">
            <a:extLst>
              <a:ext uri="{FF2B5EF4-FFF2-40B4-BE49-F238E27FC236}">
                <a16:creationId xmlns:a16="http://schemas.microsoft.com/office/drawing/2014/main" id="{412C80F6-9238-6089-BF0A-4C80A9606DAE}"/>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an alternate version of the method without parameters – but with non-local variables used…</a:t>
            </a:r>
          </a:p>
        </p:txBody>
      </p:sp>
      <p:grpSp>
        <p:nvGrpSpPr>
          <p:cNvPr id="27" name="Group 10">
            <a:extLst>
              <a:ext uri="{FF2B5EF4-FFF2-40B4-BE49-F238E27FC236}">
                <a16:creationId xmlns:a16="http://schemas.microsoft.com/office/drawing/2014/main" id="{41DD4C5B-3AF4-F2F3-295D-131C725E3D96}"/>
              </a:ext>
            </a:extLst>
          </p:cNvPr>
          <p:cNvGrpSpPr>
            <a:grpSpLocks/>
          </p:cNvGrpSpPr>
          <p:nvPr/>
        </p:nvGrpSpPr>
        <p:grpSpPr bwMode="auto">
          <a:xfrm>
            <a:off x="2819401" y="2409659"/>
            <a:ext cx="4646998" cy="1857543"/>
            <a:chOff x="5360921" y="4539421"/>
            <a:chExt cx="3081048" cy="1862061"/>
          </a:xfrm>
        </p:grpSpPr>
        <p:sp>
          <p:nvSpPr>
            <p:cNvPr id="29" name="Text Box 12">
              <a:extLst>
                <a:ext uri="{FF2B5EF4-FFF2-40B4-BE49-F238E27FC236}">
                  <a16:creationId xmlns:a16="http://schemas.microsoft.com/office/drawing/2014/main" id="{256E37F3-099C-B346-9B45-22695B605C2B}"/>
                </a:ext>
              </a:extLst>
            </p:cNvPr>
            <p:cNvSpPr txBox="1">
              <a:spLocks noChangeArrowheads="1"/>
            </p:cNvSpPr>
            <p:nvPr/>
          </p:nvSpPr>
          <p:spPr bwMode="auto">
            <a:xfrm>
              <a:off x="6928802" y="4539421"/>
              <a:ext cx="1513167" cy="13883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we change the value of a variable the client may be using, we indicate that with a </a:t>
              </a:r>
              <a:r>
                <a:rPr lang="en-US" altLang="x-none" sz="1400" b="1" i="1" dirty="0">
                  <a:latin typeface="Courier New" panose="02070309020205020404" pitchFamily="49" charset="0"/>
                  <a:cs typeface="Courier New" panose="02070309020205020404" pitchFamily="49" charset="0"/>
                </a:rPr>
                <a:t>Modifies</a:t>
              </a:r>
              <a:r>
                <a:rPr lang="en-US" altLang="x-none" sz="1400" i="1" dirty="0"/>
                <a:t> clause in the contract.</a:t>
              </a:r>
            </a:p>
          </p:txBody>
        </p:sp>
        <p:sp>
          <p:nvSpPr>
            <p:cNvPr id="30" name="Line 13">
              <a:extLst>
                <a:ext uri="{FF2B5EF4-FFF2-40B4-BE49-F238E27FC236}">
                  <a16:creationId xmlns:a16="http://schemas.microsoft.com/office/drawing/2014/main" id="{506B767D-AED4-9293-F916-D09C1BE6F5CB}"/>
                </a:ext>
              </a:extLst>
            </p:cNvPr>
            <p:cNvSpPr>
              <a:spLocks noChangeShapeType="1"/>
            </p:cNvSpPr>
            <p:nvPr/>
          </p:nvSpPr>
          <p:spPr bwMode="auto">
            <a:xfrm flipH="1">
              <a:off x="5360921" y="5397333"/>
              <a:ext cx="1567881" cy="100414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32" name="Text Box 12">
            <a:extLst>
              <a:ext uri="{FF2B5EF4-FFF2-40B4-BE49-F238E27FC236}">
                <a16:creationId xmlns:a16="http://schemas.microsoft.com/office/drawing/2014/main" id="{9DE7E98F-85E0-FE63-A1AB-DABC7657584B}"/>
              </a:ext>
            </a:extLst>
          </p:cNvPr>
          <p:cNvSpPr txBox="1">
            <a:spLocks noChangeArrowheads="1"/>
          </p:cNvSpPr>
          <p:nvPr/>
        </p:nvSpPr>
        <p:spPr bwMode="auto">
          <a:xfrm>
            <a:off x="5562600" y="3897870"/>
            <a:ext cx="2282238"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…all the client’s facts about x will be erased at the start of the call. </a:t>
            </a:r>
          </a:p>
        </p:txBody>
      </p:sp>
      <p:sp>
        <p:nvSpPr>
          <p:cNvPr id="34" name="Text Box 12">
            <a:extLst>
              <a:ext uri="{FF2B5EF4-FFF2-40B4-BE49-F238E27FC236}">
                <a16:creationId xmlns:a16="http://schemas.microsoft.com/office/drawing/2014/main" id="{AFBE7CCD-58B4-D8E7-5E60-21B2764222A8}"/>
              </a:ext>
            </a:extLst>
          </p:cNvPr>
          <p:cNvSpPr txBox="1">
            <a:spLocks noChangeArrowheads="1"/>
          </p:cNvSpPr>
          <p:nvPr/>
        </p:nvSpPr>
        <p:spPr bwMode="auto">
          <a:xfrm>
            <a:off x="5562600" y="4739750"/>
            <a:ext cx="2282238"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…when the call returns, the only thing known about x is what is stated in the post-condition</a:t>
            </a:r>
          </a:p>
        </p:txBody>
      </p:sp>
    </p:spTree>
    <p:extLst>
      <p:ext uri="{BB962C8B-B14F-4D97-AF65-F5344CB8AC3E}">
        <p14:creationId xmlns:p14="http://schemas.microsoft.com/office/powerpoint/2010/main" val="29109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8F0C-36A1-4086-4807-90B82C87F0D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EE29B9A-5EDB-761B-B5BA-1DE2EB67F01C}"/>
              </a:ext>
            </a:extLst>
          </p:cNvPr>
          <p:cNvPicPr>
            <a:picLocks noChangeAspect="1"/>
          </p:cNvPicPr>
          <p:nvPr/>
        </p:nvPicPr>
        <p:blipFill>
          <a:blip r:embed="rId2"/>
          <a:stretch>
            <a:fillRect/>
          </a:stretch>
        </p:blipFill>
        <p:spPr>
          <a:xfrm>
            <a:off x="965200" y="1885950"/>
            <a:ext cx="7213600" cy="3086100"/>
          </a:xfrm>
          <a:prstGeom prst="rect">
            <a:avLst/>
          </a:prstGeom>
        </p:spPr>
      </p:pic>
      <p:sp>
        <p:nvSpPr>
          <p:cNvPr id="2" name="Title 1">
            <a:extLst>
              <a:ext uri="{FF2B5EF4-FFF2-40B4-BE49-F238E27FC236}">
                <a16:creationId xmlns:a16="http://schemas.microsoft.com/office/drawing/2014/main" id="{6E8FD112-799A-DE85-6A21-A0E7C43C71D6}"/>
              </a:ext>
            </a:extLst>
          </p:cNvPr>
          <p:cNvSpPr>
            <a:spLocks noGrp="1"/>
          </p:cNvSpPr>
          <p:nvPr>
            <p:ph type="title"/>
          </p:nvPr>
        </p:nvSpPr>
        <p:spPr/>
        <p:txBody>
          <a:bodyPr/>
          <a:lstStyle/>
          <a:p>
            <a:r>
              <a:rPr lang="en-US" dirty="0"/>
              <a:t>Verification Coverage</a:t>
            </a:r>
          </a:p>
        </p:txBody>
      </p:sp>
      <p:sp>
        <p:nvSpPr>
          <p:cNvPr id="3" name="Slide Number Placeholder 2">
            <a:extLst>
              <a:ext uri="{FF2B5EF4-FFF2-40B4-BE49-F238E27FC236}">
                <a16:creationId xmlns:a16="http://schemas.microsoft.com/office/drawing/2014/main" id="{628504C0-7609-23BE-476D-8D2704734D35}"/>
              </a:ext>
            </a:extLst>
          </p:cNvPr>
          <p:cNvSpPr>
            <a:spLocks noGrp="1"/>
          </p:cNvSpPr>
          <p:nvPr>
            <p:ph type="sldNum" sz="quarter" idx="11"/>
          </p:nvPr>
        </p:nvSpPr>
        <p:spPr/>
        <p:txBody>
          <a:bodyPr/>
          <a:lstStyle/>
          <a:p>
            <a:pPr>
              <a:defRPr/>
            </a:pPr>
            <a:fld id="{6E0AA622-F4CE-604D-A669-CD3D12FC535C}" type="slidenum">
              <a:rPr lang="en-US" smtClean="0"/>
              <a:pPr>
                <a:defRPr/>
              </a:pPr>
              <a:t>3</a:t>
            </a:fld>
            <a:endParaRPr lang="en-US"/>
          </a:p>
        </p:txBody>
      </p:sp>
      <p:sp>
        <p:nvSpPr>
          <p:cNvPr id="5" name="Text Box 4">
            <a:extLst>
              <a:ext uri="{FF2B5EF4-FFF2-40B4-BE49-F238E27FC236}">
                <a16:creationId xmlns:a16="http://schemas.microsoft.com/office/drawing/2014/main" id="{4B49EB8B-D3B9-F7FA-F53C-A178F883A5FC}"/>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highlights in a light purple color the statements that it has processed in a verification pass.  </a:t>
            </a:r>
          </a:p>
        </p:txBody>
      </p:sp>
      <p:grpSp>
        <p:nvGrpSpPr>
          <p:cNvPr id="18" name="Group 17">
            <a:extLst>
              <a:ext uri="{FF2B5EF4-FFF2-40B4-BE49-F238E27FC236}">
                <a16:creationId xmlns:a16="http://schemas.microsoft.com/office/drawing/2014/main" id="{E7DF62E1-C36D-6274-9DEB-056AA5DC35D5}"/>
              </a:ext>
            </a:extLst>
          </p:cNvPr>
          <p:cNvGrpSpPr/>
          <p:nvPr/>
        </p:nvGrpSpPr>
        <p:grpSpPr>
          <a:xfrm>
            <a:off x="3396155" y="4267197"/>
            <a:ext cx="1937845" cy="1676400"/>
            <a:chOff x="3396155" y="4267197"/>
            <a:chExt cx="1937845" cy="1676400"/>
          </a:xfrm>
        </p:grpSpPr>
        <p:sp>
          <p:nvSpPr>
            <p:cNvPr id="8" name="Text Box 12">
              <a:extLst>
                <a:ext uri="{FF2B5EF4-FFF2-40B4-BE49-F238E27FC236}">
                  <a16:creationId xmlns:a16="http://schemas.microsoft.com/office/drawing/2014/main" id="{53A23107-96E7-8AB0-E1D1-5EB052368057}"/>
                </a:ext>
              </a:extLst>
            </p:cNvPr>
            <p:cNvSpPr txBox="1">
              <a:spLocks noChangeArrowheads="1"/>
            </p:cNvSpPr>
            <p:nvPr/>
          </p:nvSpPr>
          <p:spPr bwMode="auto">
            <a:xfrm>
              <a:off x="3396155" y="5625642"/>
              <a:ext cx="1937845" cy="31795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Verification coverage</a:t>
              </a:r>
            </a:p>
          </p:txBody>
        </p:sp>
        <p:sp>
          <p:nvSpPr>
            <p:cNvPr id="9" name="Line 13">
              <a:extLst>
                <a:ext uri="{FF2B5EF4-FFF2-40B4-BE49-F238E27FC236}">
                  <a16:creationId xmlns:a16="http://schemas.microsoft.com/office/drawing/2014/main" id="{22E612E8-D773-48EC-E75A-D15BAFDF2ABF}"/>
                </a:ext>
              </a:extLst>
            </p:cNvPr>
            <p:cNvSpPr>
              <a:spLocks noChangeShapeType="1"/>
            </p:cNvSpPr>
            <p:nvPr/>
          </p:nvSpPr>
          <p:spPr bwMode="auto">
            <a:xfrm flipH="1" flipV="1">
              <a:off x="3733798" y="4800596"/>
              <a:ext cx="533401" cy="83600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Line 13">
              <a:extLst>
                <a:ext uri="{FF2B5EF4-FFF2-40B4-BE49-F238E27FC236}">
                  <a16:creationId xmlns:a16="http://schemas.microsoft.com/office/drawing/2014/main" id="{E63E2833-BA74-50D4-B498-8BF14415B03A}"/>
                </a:ext>
              </a:extLst>
            </p:cNvPr>
            <p:cNvSpPr>
              <a:spLocks noChangeShapeType="1"/>
            </p:cNvSpPr>
            <p:nvPr/>
          </p:nvSpPr>
          <p:spPr bwMode="auto">
            <a:xfrm flipH="1" flipV="1">
              <a:off x="4396406" y="4267197"/>
              <a:ext cx="366094" cy="135844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5919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12A0-3AC1-15BB-7A12-0FF458E3A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E36CA-7EDF-D918-1C79-20625913898A}"/>
              </a:ext>
            </a:extLst>
          </p:cNvPr>
          <p:cNvSpPr>
            <a:spLocks noGrp="1"/>
          </p:cNvSpPr>
          <p:nvPr>
            <p:ph type="title"/>
          </p:nvPr>
        </p:nvSpPr>
        <p:spPr/>
        <p:txBody>
          <a:bodyPr/>
          <a:lstStyle/>
          <a:p>
            <a:r>
              <a:rPr lang="en-US" sz="2800" dirty="0"/>
              <a:t>Referencing the Pre-State in Post-Condition</a:t>
            </a:r>
          </a:p>
        </p:txBody>
      </p:sp>
      <p:sp>
        <p:nvSpPr>
          <p:cNvPr id="3" name="Slide Number Placeholder 2">
            <a:extLst>
              <a:ext uri="{FF2B5EF4-FFF2-40B4-BE49-F238E27FC236}">
                <a16:creationId xmlns:a16="http://schemas.microsoft.com/office/drawing/2014/main" id="{9CAA519A-F35E-25BD-3EC9-D1E23679B6D5}"/>
              </a:ext>
            </a:extLst>
          </p:cNvPr>
          <p:cNvSpPr>
            <a:spLocks noGrp="1"/>
          </p:cNvSpPr>
          <p:nvPr>
            <p:ph type="sldNum" sz="quarter" idx="11"/>
          </p:nvPr>
        </p:nvSpPr>
        <p:spPr/>
        <p:txBody>
          <a:bodyPr/>
          <a:lstStyle/>
          <a:p>
            <a:pPr>
              <a:defRPr/>
            </a:pPr>
            <a:fld id="{6E0AA622-F4CE-604D-A669-CD3D12FC535C}" type="slidenum">
              <a:rPr lang="en-US" smtClean="0"/>
              <a:pPr>
                <a:defRPr/>
              </a:pPr>
              <a:t>30</a:t>
            </a:fld>
            <a:endParaRPr lang="en-US"/>
          </a:p>
        </p:txBody>
      </p:sp>
      <p:pic>
        <p:nvPicPr>
          <p:cNvPr id="6" name="Picture 5">
            <a:extLst>
              <a:ext uri="{FF2B5EF4-FFF2-40B4-BE49-F238E27FC236}">
                <a16:creationId xmlns:a16="http://schemas.microsoft.com/office/drawing/2014/main" id="{645B4E66-B696-82D9-3F45-05D7D748B256}"/>
              </a:ext>
            </a:extLst>
          </p:cNvPr>
          <p:cNvPicPr>
            <a:picLocks noChangeAspect="1"/>
          </p:cNvPicPr>
          <p:nvPr/>
        </p:nvPicPr>
        <p:blipFill>
          <a:blip r:embed="rId2"/>
          <a:stretch>
            <a:fillRect/>
          </a:stretch>
        </p:blipFill>
        <p:spPr>
          <a:xfrm>
            <a:off x="838200" y="2047766"/>
            <a:ext cx="4114800" cy="3479800"/>
          </a:xfrm>
          <a:prstGeom prst="rect">
            <a:avLst/>
          </a:prstGeom>
        </p:spPr>
      </p:pic>
      <p:sp>
        <p:nvSpPr>
          <p:cNvPr id="9" name="Text Box 4">
            <a:extLst>
              <a:ext uri="{FF2B5EF4-FFF2-40B4-BE49-F238E27FC236}">
                <a16:creationId xmlns:a16="http://schemas.microsoft.com/office/drawing/2014/main" id="{9BAC379F-DFD3-A9C4-CDE4-3A51D24654A9}"/>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grpSp>
        <p:nvGrpSpPr>
          <p:cNvPr id="27" name="Group 10">
            <a:extLst>
              <a:ext uri="{FF2B5EF4-FFF2-40B4-BE49-F238E27FC236}">
                <a16:creationId xmlns:a16="http://schemas.microsoft.com/office/drawing/2014/main" id="{243F5CA3-757F-362B-3A53-2544C72AC199}"/>
              </a:ext>
            </a:extLst>
          </p:cNvPr>
          <p:cNvGrpSpPr>
            <a:grpSpLocks/>
          </p:cNvGrpSpPr>
          <p:nvPr/>
        </p:nvGrpSpPr>
        <p:grpSpPr bwMode="auto">
          <a:xfrm>
            <a:off x="2944813" y="3117608"/>
            <a:ext cx="4900025" cy="1318935"/>
            <a:chOff x="5360921" y="5079340"/>
            <a:chExt cx="3248810" cy="1322143"/>
          </a:xfrm>
        </p:grpSpPr>
        <p:sp>
          <p:nvSpPr>
            <p:cNvPr id="29" name="Text Box 12">
              <a:extLst>
                <a:ext uri="{FF2B5EF4-FFF2-40B4-BE49-F238E27FC236}">
                  <a16:creationId xmlns:a16="http://schemas.microsoft.com/office/drawing/2014/main" id="{373EE55C-2C42-16FB-AA48-B78D4CA4CB17}"/>
                </a:ext>
              </a:extLst>
            </p:cNvPr>
            <p:cNvSpPr txBox="1">
              <a:spLocks noChangeArrowheads="1"/>
            </p:cNvSpPr>
            <p:nvPr/>
          </p:nvSpPr>
          <p:spPr bwMode="auto">
            <a:xfrm>
              <a:off x="6928801" y="5079340"/>
              <a:ext cx="1680930"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Input (pre-state)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30" name="Line 13">
              <a:extLst>
                <a:ext uri="{FF2B5EF4-FFF2-40B4-BE49-F238E27FC236}">
                  <a16:creationId xmlns:a16="http://schemas.microsoft.com/office/drawing/2014/main" id="{4E8B02FF-A2E9-A6E5-976C-D113F1C50349}"/>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11B05940-41E9-88CE-9089-8A45677E96B5}"/>
              </a:ext>
            </a:extLst>
          </p:cNvPr>
          <p:cNvGrpSpPr>
            <a:grpSpLocks/>
          </p:cNvGrpSpPr>
          <p:nvPr/>
        </p:nvGrpSpPr>
        <p:grpSpPr bwMode="auto">
          <a:xfrm>
            <a:off x="2286000" y="4595537"/>
            <a:ext cx="4724401" cy="959741"/>
            <a:chOff x="5613531" y="4425790"/>
            <a:chExt cx="3132368" cy="962075"/>
          </a:xfrm>
        </p:grpSpPr>
        <p:sp>
          <p:nvSpPr>
            <p:cNvPr id="5" name="Text Box 12">
              <a:extLst>
                <a:ext uri="{FF2B5EF4-FFF2-40B4-BE49-F238E27FC236}">
                  <a16:creationId xmlns:a16="http://schemas.microsoft.com/office/drawing/2014/main" id="{D5D810ED-6ABA-3484-0A73-87FAEAE33638}"/>
                </a:ext>
              </a:extLst>
            </p:cNvPr>
            <p:cNvSpPr txBox="1">
              <a:spLocks noChangeArrowheads="1"/>
            </p:cNvSpPr>
            <p:nvPr/>
          </p:nvSpPr>
          <p:spPr bwMode="auto">
            <a:xfrm>
              <a:off x="6928801" y="5079340"/>
              <a:ext cx="1817098"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Output (post-state)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7" name="Line 13">
              <a:extLst>
                <a:ext uri="{FF2B5EF4-FFF2-40B4-BE49-F238E27FC236}">
                  <a16:creationId xmlns:a16="http://schemas.microsoft.com/office/drawing/2014/main" id="{A0599F7E-BFF3-3CC1-85DB-8CCDDC78C43D}"/>
                </a:ext>
              </a:extLst>
            </p:cNvPr>
            <p:cNvSpPr>
              <a:spLocks noChangeShapeType="1"/>
            </p:cNvSpPr>
            <p:nvPr/>
          </p:nvSpPr>
          <p:spPr bwMode="auto">
            <a:xfrm flipH="1" flipV="1">
              <a:off x="5613531" y="4425790"/>
              <a:ext cx="1315270" cy="8129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8216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1722-1228-B2DC-E8AD-6AB97ED31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CB6B1-A13A-D205-5CCA-AF4FFE982676}"/>
              </a:ext>
            </a:extLst>
          </p:cNvPr>
          <p:cNvSpPr>
            <a:spLocks noGrp="1"/>
          </p:cNvSpPr>
          <p:nvPr>
            <p:ph type="title"/>
          </p:nvPr>
        </p:nvSpPr>
        <p:spPr/>
        <p:txBody>
          <a:bodyPr/>
          <a:lstStyle/>
          <a:p>
            <a:r>
              <a:rPr lang="en-US" sz="3600" dirty="0"/>
              <a:t>Non-local Variables – Client Code</a:t>
            </a:r>
          </a:p>
        </p:txBody>
      </p:sp>
      <p:sp>
        <p:nvSpPr>
          <p:cNvPr id="3" name="Slide Number Placeholder 2">
            <a:extLst>
              <a:ext uri="{FF2B5EF4-FFF2-40B4-BE49-F238E27FC236}">
                <a16:creationId xmlns:a16="http://schemas.microsoft.com/office/drawing/2014/main" id="{1DFC1672-F7EE-1967-1F13-402F429201DA}"/>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sp>
        <p:nvSpPr>
          <p:cNvPr id="9" name="Text Box 4">
            <a:extLst>
              <a:ext uri="{FF2B5EF4-FFF2-40B4-BE49-F238E27FC236}">
                <a16:creationId xmlns:a16="http://schemas.microsoft.com/office/drawing/2014/main" id="{96D67536-80FD-047A-FE3B-9E6FC8DCEBB7}"/>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pic>
        <p:nvPicPr>
          <p:cNvPr id="8" name="Picture 7">
            <a:extLst>
              <a:ext uri="{FF2B5EF4-FFF2-40B4-BE49-F238E27FC236}">
                <a16:creationId xmlns:a16="http://schemas.microsoft.com/office/drawing/2014/main" id="{1CF13580-D8B6-FF4C-6FC7-892766125A48}"/>
              </a:ext>
            </a:extLst>
          </p:cNvPr>
          <p:cNvPicPr>
            <a:picLocks noChangeAspect="1"/>
          </p:cNvPicPr>
          <p:nvPr/>
        </p:nvPicPr>
        <p:blipFill>
          <a:blip r:embed="rId2"/>
          <a:stretch>
            <a:fillRect/>
          </a:stretch>
        </p:blipFill>
        <p:spPr>
          <a:xfrm>
            <a:off x="654269" y="2262463"/>
            <a:ext cx="4724400" cy="3111500"/>
          </a:xfrm>
          <a:prstGeom prst="rect">
            <a:avLst/>
          </a:prstGeom>
        </p:spPr>
      </p:pic>
      <p:grpSp>
        <p:nvGrpSpPr>
          <p:cNvPr id="27" name="Group 10">
            <a:extLst>
              <a:ext uri="{FF2B5EF4-FFF2-40B4-BE49-F238E27FC236}">
                <a16:creationId xmlns:a16="http://schemas.microsoft.com/office/drawing/2014/main" id="{9CF8E3AC-9A24-9DF2-2B2B-806FF3D72F7B}"/>
              </a:ext>
            </a:extLst>
          </p:cNvPr>
          <p:cNvGrpSpPr>
            <a:grpSpLocks/>
          </p:cNvGrpSpPr>
          <p:nvPr/>
        </p:nvGrpSpPr>
        <p:grpSpPr bwMode="auto">
          <a:xfrm>
            <a:off x="2667000" y="2523434"/>
            <a:ext cx="5334000" cy="1426656"/>
            <a:chOff x="5360921" y="4971357"/>
            <a:chExt cx="3536544" cy="1430126"/>
          </a:xfrm>
        </p:grpSpPr>
        <p:sp>
          <p:nvSpPr>
            <p:cNvPr id="29" name="Text Box 12">
              <a:extLst>
                <a:ext uri="{FF2B5EF4-FFF2-40B4-BE49-F238E27FC236}">
                  <a16:creationId xmlns:a16="http://schemas.microsoft.com/office/drawing/2014/main" id="{CA417B89-8370-4813-97E8-FF7F3A77A73A}"/>
                </a:ext>
              </a:extLst>
            </p:cNvPr>
            <p:cNvSpPr txBox="1">
              <a:spLocks noChangeArrowheads="1"/>
            </p:cNvSpPr>
            <p:nvPr/>
          </p:nvSpPr>
          <p:spPr bwMode="auto">
            <a:xfrm>
              <a:off x="6928801" y="4971357"/>
              <a:ext cx="1968664"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We can infer properties about the “output”  variable </a:t>
              </a:r>
              <a:r>
                <a:rPr lang="en-US" altLang="x-none" sz="1400" b="1" i="1" dirty="0">
                  <a:latin typeface="Courier New" panose="02070309020205020404" pitchFamily="49" charset="0"/>
                  <a:cs typeface="Courier New" panose="02070309020205020404" pitchFamily="49" charset="0"/>
                </a:rPr>
                <a:t>x</a:t>
              </a:r>
              <a:r>
                <a:rPr lang="en-US" altLang="x-none" sz="1400" i="1" dirty="0"/>
                <a:t> as before.</a:t>
              </a:r>
            </a:p>
          </p:txBody>
        </p:sp>
        <p:sp>
          <p:nvSpPr>
            <p:cNvPr id="30" name="Line 13">
              <a:extLst>
                <a:ext uri="{FF2B5EF4-FFF2-40B4-BE49-F238E27FC236}">
                  <a16:creationId xmlns:a16="http://schemas.microsoft.com/office/drawing/2014/main" id="{57C0DBD3-21DC-0178-FC31-5F7990348C01}"/>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214F2EE9-97B6-DF57-540C-851659598AA9}"/>
              </a:ext>
            </a:extLst>
          </p:cNvPr>
          <p:cNvGrpSpPr>
            <a:grpSpLocks/>
          </p:cNvGrpSpPr>
          <p:nvPr/>
        </p:nvGrpSpPr>
        <p:grpSpPr bwMode="auto">
          <a:xfrm>
            <a:off x="4191000" y="3670756"/>
            <a:ext cx="4038602" cy="738664"/>
            <a:chOff x="6068229" y="4863373"/>
            <a:chExt cx="2677670" cy="740460"/>
          </a:xfrm>
        </p:grpSpPr>
        <p:sp>
          <p:nvSpPr>
            <p:cNvPr id="5" name="Text Box 12">
              <a:extLst>
                <a:ext uri="{FF2B5EF4-FFF2-40B4-BE49-F238E27FC236}">
                  <a16:creationId xmlns:a16="http://schemas.microsoft.com/office/drawing/2014/main" id="{9E004502-9C6B-4616-3EE9-92CF30DB3663}"/>
                </a:ext>
              </a:extLst>
            </p:cNvPr>
            <p:cNvSpPr txBox="1">
              <a:spLocks noChangeArrowheads="1"/>
            </p:cNvSpPr>
            <p:nvPr/>
          </p:nvSpPr>
          <p:spPr bwMode="auto">
            <a:xfrm>
              <a:off x="6928801" y="4863373"/>
              <a:ext cx="1817098"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a:t>
              </a:r>
              <a:r>
                <a:rPr lang="en-US" altLang="x-none" sz="1400" b="1" dirty="0">
                  <a:latin typeface="Courier New" panose="02070309020205020404" pitchFamily="49" charset="0"/>
                  <a:cs typeface="Courier New" panose="02070309020205020404" pitchFamily="49" charset="0"/>
                </a:rPr>
                <a:t>delta</a:t>
              </a:r>
              <a:r>
                <a:rPr lang="en-US" altLang="x-none" sz="1400" i="1" dirty="0"/>
                <a:t> is declared as not modified, we can deduce that its value does not change.</a:t>
              </a:r>
            </a:p>
          </p:txBody>
        </p:sp>
        <p:sp>
          <p:nvSpPr>
            <p:cNvPr id="7" name="Line 13">
              <a:extLst>
                <a:ext uri="{FF2B5EF4-FFF2-40B4-BE49-F238E27FC236}">
                  <a16:creationId xmlns:a16="http://schemas.microsoft.com/office/drawing/2014/main" id="{46E25AE7-8F40-AE84-605B-D727A9201D19}"/>
                </a:ext>
              </a:extLst>
            </p:cNvPr>
            <p:cNvSpPr>
              <a:spLocks noChangeShapeType="1"/>
            </p:cNvSpPr>
            <p:nvPr/>
          </p:nvSpPr>
          <p:spPr bwMode="auto">
            <a:xfrm flipH="1">
              <a:off x="6068229" y="5238718"/>
              <a:ext cx="860572" cy="2892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E7AE61C1-4590-34DC-C15B-5D9722899625}"/>
              </a:ext>
            </a:extLst>
          </p:cNvPr>
          <p:cNvGrpSpPr>
            <a:grpSpLocks/>
          </p:cNvGrpSpPr>
          <p:nvPr/>
        </p:nvGrpSpPr>
        <p:grpSpPr bwMode="auto">
          <a:xfrm>
            <a:off x="2133600" y="5018958"/>
            <a:ext cx="5264371" cy="523220"/>
            <a:chOff x="5255521" y="4971357"/>
            <a:chExt cx="3490378" cy="524492"/>
          </a:xfrm>
        </p:grpSpPr>
        <p:sp>
          <p:nvSpPr>
            <p:cNvPr id="11" name="Text Box 12">
              <a:extLst>
                <a:ext uri="{FF2B5EF4-FFF2-40B4-BE49-F238E27FC236}">
                  <a16:creationId xmlns:a16="http://schemas.microsoft.com/office/drawing/2014/main" id="{3CCE05C8-337E-EE57-17B0-F008D06156D9}"/>
                </a:ext>
              </a:extLst>
            </p:cNvPr>
            <p:cNvSpPr txBox="1">
              <a:spLocks noChangeArrowheads="1"/>
            </p:cNvSpPr>
            <p:nvPr/>
          </p:nvSpPr>
          <p:spPr bwMode="auto">
            <a:xfrm>
              <a:off x="6928801" y="4971357"/>
              <a:ext cx="1817098"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 this call, the pre-condition on </a:t>
              </a:r>
              <a:r>
                <a:rPr lang="en-US" altLang="x-none" sz="1400" b="1" dirty="0">
                  <a:latin typeface="Courier New" panose="02070309020205020404" pitchFamily="49" charset="0"/>
                  <a:cs typeface="Courier New" panose="02070309020205020404" pitchFamily="49" charset="0"/>
                </a:rPr>
                <a:t>delta</a:t>
              </a:r>
              <a:r>
                <a:rPr lang="en-US" altLang="x-none" sz="1400" i="1" dirty="0"/>
                <a:t> is violated.</a:t>
              </a:r>
            </a:p>
          </p:txBody>
        </p:sp>
        <p:sp>
          <p:nvSpPr>
            <p:cNvPr id="12" name="Line 13">
              <a:extLst>
                <a:ext uri="{FF2B5EF4-FFF2-40B4-BE49-F238E27FC236}">
                  <a16:creationId xmlns:a16="http://schemas.microsoft.com/office/drawing/2014/main" id="{233856C0-8033-6B51-A40F-4F70C1E9F73E}"/>
                </a:ext>
              </a:extLst>
            </p:cNvPr>
            <p:cNvSpPr>
              <a:spLocks noChangeShapeType="1"/>
            </p:cNvSpPr>
            <p:nvPr/>
          </p:nvSpPr>
          <p:spPr bwMode="auto">
            <a:xfrm flipH="1" flipV="1">
              <a:off x="5255521" y="5134396"/>
              <a:ext cx="1673280" cy="10432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38352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2"/>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p:cNvSpPr>
            <a:spLocks noGrp="1" noChangeArrowheads="1"/>
          </p:cNvSpPr>
          <p:nvPr>
            <p:ph type="title"/>
          </p:nvPr>
        </p:nvSpPr>
        <p:spPr/>
        <p:txBody>
          <a:bodyPr/>
          <a:lstStyle/>
          <a:p>
            <a:r>
              <a:rPr lang="en-US" altLang="x-none"/>
              <a:t>Software Contracts</a:t>
            </a:r>
          </a:p>
        </p:txBody>
      </p:sp>
      <p:sp>
        <p:nvSpPr>
          <p:cNvPr id="39940" name="Text Box 4"/>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p:cNvGrpSpPr>
            <a:grpSpLocks/>
          </p:cNvGrpSpPr>
          <p:nvPr/>
        </p:nvGrpSpPr>
        <p:grpSpPr bwMode="auto">
          <a:xfrm>
            <a:off x="4660900" y="2692400"/>
            <a:ext cx="3533775" cy="1244600"/>
            <a:chOff x="4660900" y="2692400"/>
            <a:chExt cx="3533775" cy="1244600"/>
          </a:xfrm>
        </p:grpSpPr>
        <p:sp>
          <p:nvSpPr>
            <p:cNvPr id="39969" name="AutoShape 14"/>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p:cNvGrpSpPr>
            <a:grpSpLocks/>
          </p:cNvGrpSpPr>
          <p:nvPr/>
        </p:nvGrpSpPr>
        <p:grpSpPr bwMode="auto">
          <a:xfrm>
            <a:off x="4991100" y="4114800"/>
            <a:ext cx="3784600" cy="1270000"/>
            <a:chOff x="4991100" y="4114800"/>
            <a:chExt cx="3267075" cy="1270000"/>
          </a:xfrm>
        </p:grpSpPr>
        <p:sp>
          <p:nvSpPr>
            <p:cNvPr id="39967" name="AutoShape 15"/>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p:cNvGrpSpPr>
            <a:grpSpLocks/>
          </p:cNvGrpSpPr>
          <p:nvPr/>
        </p:nvGrpSpPr>
        <p:grpSpPr bwMode="auto">
          <a:xfrm>
            <a:off x="1292225" y="1963738"/>
            <a:ext cx="2711450" cy="1300162"/>
            <a:chOff x="1292225" y="1963738"/>
            <a:chExt cx="2711450" cy="1300162"/>
          </a:xfrm>
        </p:grpSpPr>
        <p:sp>
          <p:nvSpPr>
            <p:cNvPr id="449552" name="AutoShape 16"/>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p:cNvGrpSpPr>
            <a:grpSpLocks/>
          </p:cNvGrpSpPr>
          <p:nvPr/>
        </p:nvGrpSpPr>
        <p:grpSpPr bwMode="auto">
          <a:xfrm>
            <a:off x="1343025" y="4610100"/>
            <a:ext cx="2393950" cy="1244600"/>
            <a:chOff x="1343025" y="4610100"/>
            <a:chExt cx="2393950" cy="1244600"/>
          </a:xfrm>
        </p:grpSpPr>
        <p:sp>
          <p:nvSpPr>
            <p:cNvPr id="449553" name="AutoShape 17"/>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sp>
        <p:nvSpPr>
          <p:cNvPr id="449554" name="Text Box 18"/>
          <p:cNvSpPr txBox="1">
            <a:spLocks noChangeArrowheads="1"/>
          </p:cNvSpPr>
          <p:nvPr/>
        </p:nvSpPr>
        <p:spPr bwMode="auto">
          <a:xfrm>
            <a:off x="1127125" y="3322638"/>
            <a:ext cx="28003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frame condition guarantees that service only performs changes mentioned in the post-condition -- it </a:t>
            </a:r>
            <a:r>
              <a:rPr lang="en-US" altLang="x-none" sz="1400" dirty="0" err="1"/>
              <a:t>doesn</a:t>
            </a:r>
            <a:r>
              <a:rPr lang="ja-JP" altLang="en-US" sz="1400"/>
              <a:t>’</a:t>
            </a:r>
            <a:r>
              <a:rPr lang="en-US" altLang="ja-JP" sz="1400" dirty="0"/>
              <a:t>t interfere or mess with anything else.</a:t>
            </a:r>
            <a:endParaRPr lang="en-US" altLang="x-none" sz="1400" dirty="0"/>
          </a:p>
        </p:txBody>
      </p:sp>
      <p:grpSp>
        <p:nvGrpSpPr>
          <p:cNvPr id="6" name="Group 12"/>
          <p:cNvGrpSpPr>
            <a:grpSpLocks/>
          </p:cNvGrpSpPr>
          <p:nvPr/>
        </p:nvGrpSpPr>
        <p:grpSpPr bwMode="auto">
          <a:xfrm>
            <a:off x="6388100" y="1926991"/>
            <a:ext cx="2565400" cy="828913"/>
            <a:chOff x="3520534" y="3107538"/>
            <a:chExt cx="3237379" cy="829462"/>
          </a:xfrm>
        </p:grpSpPr>
        <p:sp>
          <p:nvSpPr>
            <p:cNvPr id="23" name="Text Box 12"/>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p:cNvGrpSpPr>
            <a:grpSpLocks/>
          </p:cNvGrpSpPr>
          <p:nvPr/>
        </p:nvGrpSpPr>
        <p:grpSpPr bwMode="auto">
          <a:xfrm>
            <a:off x="2628900" y="1228490"/>
            <a:ext cx="2565400" cy="828913"/>
            <a:chOff x="3520534" y="3107539"/>
            <a:chExt cx="3237379" cy="829461"/>
          </a:xfrm>
        </p:grpSpPr>
        <p:sp>
          <p:nvSpPr>
            <p:cNvPr id="26" name="Text Box 12"/>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p:cNvGrpSpPr>
            <a:grpSpLocks/>
          </p:cNvGrpSpPr>
          <p:nvPr/>
        </p:nvGrpSpPr>
        <p:grpSpPr bwMode="auto">
          <a:xfrm>
            <a:off x="2514600" y="5575297"/>
            <a:ext cx="2286000" cy="1001950"/>
            <a:chOff x="3873120" y="2844778"/>
            <a:chExt cx="2884793" cy="1002496"/>
          </a:xfrm>
        </p:grpSpPr>
        <p:sp>
          <p:nvSpPr>
            <p:cNvPr id="29" name="Text Box 12"/>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p:cNvGrpSpPr>
            <a:grpSpLocks/>
          </p:cNvGrpSpPr>
          <p:nvPr/>
        </p:nvGrpSpPr>
        <p:grpSpPr bwMode="auto">
          <a:xfrm>
            <a:off x="7046913" y="4508500"/>
            <a:ext cx="1576387" cy="2010014"/>
            <a:chOff x="3822149" y="1854157"/>
            <a:chExt cx="1990192" cy="2010793"/>
          </a:xfrm>
        </p:grpSpPr>
        <p:sp>
          <p:nvSpPr>
            <p:cNvPr id="32" name="Text Box 12"/>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a:extLst>
              <a:ext uri="{FF2B5EF4-FFF2-40B4-BE49-F238E27FC236}">
                <a16:creationId xmlns:a16="http://schemas.microsoft.com/office/drawing/2014/main" id="{61F617C8-1DC3-AC79-2B43-A2483B20EB09}"/>
              </a:ext>
            </a:extLst>
          </p:cNvPr>
          <p:cNvSpPr txBox="1">
            <a:spLocks noChangeArrowheads="1"/>
          </p:cNvSpPr>
          <p:nvPr/>
        </p:nvSpPr>
        <p:spPr bwMode="auto">
          <a:xfrm>
            <a:off x="6563023" y="5070154"/>
            <a:ext cx="2800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Can deduce that non-modified variables retain their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5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519-DE9A-4F87-35E5-EB6AB727EE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C9C37B6-55EB-71A9-3C74-644CFD168098}"/>
              </a:ext>
            </a:extLst>
          </p:cNvPr>
          <p:cNvPicPr>
            <a:picLocks noChangeAspect="1"/>
          </p:cNvPicPr>
          <p:nvPr/>
        </p:nvPicPr>
        <p:blipFill>
          <a:blip r:embed="rId2"/>
          <a:stretch>
            <a:fillRect/>
          </a:stretch>
        </p:blipFill>
        <p:spPr>
          <a:xfrm>
            <a:off x="1066800" y="2051050"/>
            <a:ext cx="6388100" cy="3441700"/>
          </a:xfrm>
          <a:prstGeom prst="rect">
            <a:avLst/>
          </a:prstGeom>
        </p:spPr>
      </p:pic>
      <p:sp>
        <p:nvSpPr>
          <p:cNvPr id="2" name="Title 1">
            <a:extLst>
              <a:ext uri="{FF2B5EF4-FFF2-40B4-BE49-F238E27FC236}">
                <a16:creationId xmlns:a16="http://schemas.microsoft.com/office/drawing/2014/main" id="{03658BE2-4661-F84B-BB63-2642F33A9595}"/>
              </a:ext>
            </a:extLst>
          </p:cNvPr>
          <p:cNvSpPr>
            <a:spLocks noGrp="1"/>
          </p:cNvSpPr>
          <p:nvPr>
            <p:ph type="title"/>
          </p:nvPr>
        </p:nvSpPr>
        <p:spPr/>
        <p:txBody>
          <a:bodyPr/>
          <a:lstStyle/>
          <a:p>
            <a:r>
              <a:rPr lang="en-US" dirty="0"/>
              <a:t>Verification Problems</a:t>
            </a:r>
          </a:p>
        </p:txBody>
      </p:sp>
      <p:sp>
        <p:nvSpPr>
          <p:cNvPr id="3" name="Slide Number Placeholder 2">
            <a:extLst>
              <a:ext uri="{FF2B5EF4-FFF2-40B4-BE49-F238E27FC236}">
                <a16:creationId xmlns:a16="http://schemas.microsoft.com/office/drawing/2014/main" id="{A8E9B9BF-170C-5BB0-7D14-7266F322FAF5}"/>
              </a:ext>
            </a:extLst>
          </p:cNvPr>
          <p:cNvSpPr>
            <a:spLocks noGrp="1"/>
          </p:cNvSpPr>
          <p:nvPr>
            <p:ph type="sldNum" sz="quarter" idx="11"/>
          </p:nvPr>
        </p:nvSpPr>
        <p:spPr/>
        <p:txBody>
          <a:bodyPr/>
          <a:lstStyle/>
          <a:p>
            <a:pPr>
              <a:defRPr/>
            </a:pPr>
            <a:fld id="{6E0AA622-F4CE-604D-A669-CD3D12FC535C}" type="slidenum">
              <a:rPr lang="en-US" smtClean="0"/>
              <a:pPr>
                <a:defRPr/>
              </a:pPr>
              <a:t>4</a:t>
            </a:fld>
            <a:endParaRPr lang="en-US"/>
          </a:p>
        </p:txBody>
      </p:sp>
      <p:sp>
        <p:nvSpPr>
          <p:cNvPr id="5" name="Text Box 4">
            <a:extLst>
              <a:ext uri="{FF2B5EF4-FFF2-40B4-BE49-F238E27FC236}">
                <a16:creationId xmlns:a16="http://schemas.microsoft.com/office/drawing/2014/main" id="{B43D2574-A054-1759-41A7-574D53AD29CF}"/>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Problem markers and red squiggles mark verification failures in code.  </a:t>
            </a:r>
          </a:p>
        </p:txBody>
      </p:sp>
      <p:grpSp>
        <p:nvGrpSpPr>
          <p:cNvPr id="7" name="Group 10">
            <a:extLst>
              <a:ext uri="{FF2B5EF4-FFF2-40B4-BE49-F238E27FC236}">
                <a16:creationId xmlns:a16="http://schemas.microsoft.com/office/drawing/2014/main" id="{76EF046D-007B-98EB-4D03-BA78B5EEC1F2}"/>
              </a:ext>
            </a:extLst>
          </p:cNvPr>
          <p:cNvGrpSpPr>
            <a:grpSpLocks/>
          </p:cNvGrpSpPr>
          <p:nvPr/>
        </p:nvGrpSpPr>
        <p:grpSpPr bwMode="auto">
          <a:xfrm>
            <a:off x="1689100" y="5070187"/>
            <a:ext cx="2654299" cy="1240546"/>
            <a:chOff x="6046647" y="3388062"/>
            <a:chExt cx="1759851" cy="1243563"/>
          </a:xfrm>
        </p:grpSpPr>
        <p:sp>
          <p:nvSpPr>
            <p:cNvPr id="8" name="Text Box 12">
              <a:extLst>
                <a:ext uri="{FF2B5EF4-FFF2-40B4-BE49-F238E27FC236}">
                  <a16:creationId xmlns:a16="http://schemas.microsoft.com/office/drawing/2014/main" id="{A901ECA8-6352-E3BE-00A9-5C4A69EEC9A6}"/>
                </a:ext>
              </a:extLst>
            </p:cNvPr>
            <p:cNvSpPr txBox="1">
              <a:spLocks noChangeArrowheads="1"/>
            </p:cNvSpPr>
            <p:nvPr/>
          </p:nvSpPr>
          <p:spPr bwMode="auto">
            <a:xfrm>
              <a:off x="6046647" y="4107133"/>
              <a:ext cx="175985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Hovering on a marker shows a tool tip with more information</a:t>
              </a:r>
            </a:p>
          </p:txBody>
        </p:sp>
        <p:sp>
          <p:nvSpPr>
            <p:cNvPr id="9" name="Line 13">
              <a:extLst>
                <a:ext uri="{FF2B5EF4-FFF2-40B4-BE49-F238E27FC236}">
                  <a16:creationId xmlns:a16="http://schemas.microsoft.com/office/drawing/2014/main" id="{34089CB7-B6D0-64A0-9376-7CE95A235A37}"/>
                </a:ext>
              </a:extLst>
            </p:cNvPr>
            <p:cNvSpPr>
              <a:spLocks noChangeShapeType="1"/>
            </p:cNvSpPr>
            <p:nvPr/>
          </p:nvSpPr>
          <p:spPr bwMode="auto">
            <a:xfrm flipH="1" flipV="1">
              <a:off x="6270509" y="3388062"/>
              <a:ext cx="222414" cy="71907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4F3277DA-B08E-F92E-4D6F-3F49CD88E52C}"/>
              </a:ext>
            </a:extLst>
          </p:cNvPr>
          <p:cNvGrpSpPr>
            <a:grpSpLocks/>
          </p:cNvGrpSpPr>
          <p:nvPr/>
        </p:nvGrpSpPr>
        <p:grpSpPr bwMode="auto">
          <a:xfrm>
            <a:off x="5181604" y="2911474"/>
            <a:ext cx="2209801" cy="1588422"/>
            <a:chOff x="6046648" y="3147325"/>
            <a:chExt cx="1465140" cy="1592285"/>
          </a:xfrm>
        </p:grpSpPr>
        <p:sp>
          <p:nvSpPr>
            <p:cNvPr id="11" name="Text Box 12">
              <a:extLst>
                <a:ext uri="{FF2B5EF4-FFF2-40B4-BE49-F238E27FC236}">
                  <a16:creationId xmlns:a16="http://schemas.microsoft.com/office/drawing/2014/main" id="{9CCEFA66-23FA-AAA7-D093-BE35B1B56DD6}"/>
                </a:ext>
              </a:extLst>
            </p:cNvPr>
            <p:cNvSpPr txBox="1">
              <a:spLocks noChangeArrowheads="1"/>
            </p:cNvSpPr>
            <p:nvPr/>
          </p:nvSpPr>
          <p:spPr bwMode="auto">
            <a:xfrm>
              <a:off x="6046648" y="3999150"/>
              <a:ext cx="1465140"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a problem marker brings up more information</a:t>
              </a:r>
            </a:p>
          </p:txBody>
        </p:sp>
        <p:sp>
          <p:nvSpPr>
            <p:cNvPr id="12" name="Line 13">
              <a:extLst>
                <a:ext uri="{FF2B5EF4-FFF2-40B4-BE49-F238E27FC236}">
                  <a16:creationId xmlns:a16="http://schemas.microsoft.com/office/drawing/2014/main" id="{DEDA96E0-21BC-C629-3237-827F6DFCBE69}"/>
                </a:ext>
              </a:extLst>
            </p:cNvPr>
            <p:cNvSpPr>
              <a:spLocks noChangeShapeType="1"/>
            </p:cNvSpPr>
            <p:nvPr/>
          </p:nvSpPr>
          <p:spPr bwMode="auto">
            <a:xfrm flipH="1" flipV="1">
              <a:off x="6299256" y="3147325"/>
              <a:ext cx="202088" cy="8518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0256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57F-C4B4-971B-F806-4F81115F53E9}"/>
              </a:ext>
            </a:extLst>
          </p:cNvPr>
          <p:cNvSpPr>
            <a:spLocks noGrp="1"/>
          </p:cNvSpPr>
          <p:nvPr>
            <p:ph type="title"/>
          </p:nvPr>
        </p:nvSpPr>
        <p:spPr/>
        <p:txBody>
          <a:bodyPr/>
          <a:lstStyle/>
          <a:p>
            <a:r>
              <a:rPr lang="en-US" dirty="0"/>
              <a:t>Bulb: Shows Facts</a:t>
            </a:r>
          </a:p>
        </p:txBody>
      </p:sp>
      <p:sp>
        <p:nvSpPr>
          <p:cNvPr id="3" name="Slide Number Placeholder 2">
            <a:extLst>
              <a:ext uri="{FF2B5EF4-FFF2-40B4-BE49-F238E27FC236}">
                <a16:creationId xmlns:a16="http://schemas.microsoft.com/office/drawing/2014/main" id="{398E9885-D2D1-AC35-3398-DAAAA9228A73}"/>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pic>
        <p:nvPicPr>
          <p:cNvPr id="4" name="Picture 3">
            <a:extLst>
              <a:ext uri="{FF2B5EF4-FFF2-40B4-BE49-F238E27FC236}">
                <a16:creationId xmlns:a16="http://schemas.microsoft.com/office/drawing/2014/main" id="{4D996695-4CE5-3355-6947-D25E29F87539}"/>
              </a:ext>
            </a:extLst>
          </p:cNvPr>
          <p:cNvPicPr>
            <a:picLocks noChangeAspect="1"/>
          </p:cNvPicPr>
          <p:nvPr/>
        </p:nvPicPr>
        <p:blipFill>
          <a:blip r:embed="rId2"/>
          <a:stretch>
            <a:fillRect/>
          </a:stretch>
        </p:blipFill>
        <p:spPr>
          <a:xfrm>
            <a:off x="685800" y="2057400"/>
            <a:ext cx="7772400" cy="2951083"/>
          </a:xfrm>
          <a:prstGeom prst="rect">
            <a:avLst/>
          </a:prstGeom>
        </p:spPr>
      </p:pic>
      <p:sp>
        <p:nvSpPr>
          <p:cNvPr id="5" name="Text Box 4">
            <a:extLst>
              <a:ext uri="{FF2B5EF4-FFF2-40B4-BE49-F238E27FC236}">
                <a16:creationId xmlns:a16="http://schemas.microsoft.com/office/drawing/2014/main" id="{B2CFBD32-CA3B-6BDC-F110-91E9222016E7}"/>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works in a </a:t>
            </a:r>
            <a:r>
              <a:rPr lang="en-US" altLang="en-US" sz="1600" i="1" dirty="0"/>
              <a:t>forwards</a:t>
            </a:r>
            <a:r>
              <a:rPr lang="en-US" altLang="en-US" sz="1600" dirty="0"/>
              <a:t> direction and accumulates </a:t>
            </a:r>
            <a:r>
              <a:rPr lang="en-US" altLang="en-US" sz="1600" i="1" dirty="0"/>
              <a:t>facts</a:t>
            </a:r>
            <a:r>
              <a:rPr lang="en-US" altLang="en-US" sz="1600" dirty="0"/>
              <a:t> based on the statements and specifications that it encounters</a:t>
            </a:r>
          </a:p>
        </p:txBody>
      </p:sp>
      <p:grpSp>
        <p:nvGrpSpPr>
          <p:cNvPr id="14" name="Group 13">
            <a:extLst>
              <a:ext uri="{FF2B5EF4-FFF2-40B4-BE49-F238E27FC236}">
                <a16:creationId xmlns:a16="http://schemas.microsoft.com/office/drawing/2014/main" id="{1EF2D8F4-6B13-A45E-AE1B-2CC446957FEC}"/>
              </a:ext>
            </a:extLst>
          </p:cNvPr>
          <p:cNvGrpSpPr/>
          <p:nvPr/>
        </p:nvGrpSpPr>
        <p:grpSpPr>
          <a:xfrm>
            <a:off x="1066800" y="4648200"/>
            <a:ext cx="5656755" cy="1716109"/>
            <a:chOff x="1066800" y="4648200"/>
            <a:chExt cx="5656755" cy="1716109"/>
          </a:xfrm>
        </p:grpSpPr>
        <p:sp>
          <p:nvSpPr>
            <p:cNvPr id="6" name="Rectangle 5">
              <a:extLst>
                <a:ext uri="{FF2B5EF4-FFF2-40B4-BE49-F238E27FC236}">
                  <a16:creationId xmlns:a16="http://schemas.microsoft.com/office/drawing/2014/main" id="{129194A1-4F1D-F174-7594-5052E5521F05}"/>
                </a:ext>
              </a:extLst>
            </p:cNvPr>
            <p:cNvSpPr/>
            <p:nvPr/>
          </p:nvSpPr>
          <p:spPr bwMode="auto">
            <a:xfrm>
              <a:off x="1066800" y="46482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C7352F7C-90C0-3F48-1760-5016B917CA84}"/>
                </a:ext>
              </a:extLst>
            </p:cNvPr>
            <p:cNvGrpSpPr>
              <a:grpSpLocks/>
            </p:cNvGrpSpPr>
            <p:nvPr/>
          </p:nvGrpSpPr>
          <p:grpSpPr bwMode="auto">
            <a:xfrm>
              <a:off x="1295398" y="4953000"/>
              <a:ext cx="5428157" cy="1411309"/>
              <a:chOff x="4855892" y="3540835"/>
              <a:chExt cx="3598971" cy="1414741"/>
            </a:xfrm>
          </p:grpSpPr>
          <p:sp>
            <p:nvSpPr>
              <p:cNvPr id="8" name="Text Box 12">
                <a:extLst>
                  <a:ext uri="{FF2B5EF4-FFF2-40B4-BE49-F238E27FC236}">
                    <a16:creationId xmlns:a16="http://schemas.microsoft.com/office/drawing/2014/main" id="{B0417B43-3249-9C9F-5540-447F8DF7EB3D}"/>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 bulb annotation shows the current </a:t>
                </a:r>
                <a:r>
                  <a:rPr lang="en-US" altLang="x-none" sz="1400" b="1" i="1" dirty="0"/>
                  <a:t>fact set </a:t>
                </a:r>
                <a:r>
                  <a:rPr lang="en-US" altLang="x-none" sz="1400" i="1" dirty="0"/>
                  <a:t>(before the current statement is executed).  In this case, we are displaying the </a:t>
                </a:r>
                <a:r>
                  <a:rPr lang="en-US" altLang="x-none" sz="1400" b="1" i="1" dirty="0"/>
                  <a:t>pre-state</a:t>
                </a:r>
                <a:r>
                  <a:rPr lang="en-US" altLang="x-none" sz="1400" i="1" dirty="0"/>
                  <a:t> of the statement at line 9.</a:t>
                </a:r>
              </a:p>
            </p:txBody>
          </p:sp>
          <p:sp>
            <p:nvSpPr>
              <p:cNvPr id="9" name="Line 13">
                <a:extLst>
                  <a:ext uri="{FF2B5EF4-FFF2-40B4-BE49-F238E27FC236}">
                    <a16:creationId xmlns:a16="http://schemas.microsoft.com/office/drawing/2014/main" id="{D3269376-CE47-A242-3B2C-FC336BD8124B}"/>
                  </a:ext>
                </a:extLst>
              </p:cNvPr>
              <p:cNvSpPr>
                <a:spLocks noChangeShapeType="1"/>
              </p:cNvSpPr>
              <p:nvPr/>
            </p:nvSpPr>
            <p:spPr bwMode="auto">
              <a:xfrm flipH="1" flipV="1">
                <a:off x="4855892" y="3540835"/>
                <a:ext cx="1165491" cy="87413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5" name="Group 14">
            <a:extLst>
              <a:ext uri="{FF2B5EF4-FFF2-40B4-BE49-F238E27FC236}">
                <a16:creationId xmlns:a16="http://schemas.microsoft.com/office/drawing/2014/main" id="{BB0F5F39-1B06-EBF5-5F99-D99F238EAFFE}"/>
              </a:ext>
            </a:extLst>
          </p:cNvPr>
          <p:cNvGrpSpPr/>
          <p:nvPr/>
        </p:nvGrpSpPr>
        <p:grpSpPr>
          <a:xfrm>
            <a:off x="4648200" y="2895600"/>
            <a:ext cx="2514601" cy="1706440"/>
            <a:chOff x="4648200" y="2895600"/>
            <a:chExt cx="2514601" cy="1706440"/>
          </a:xfrm>
        </p:grpSpPr>
        <p:sp>
          <p:nvSpPr>
            <p:cNvPr id="10" name="Rectangle 9">
              <a:extLst>
                <a:ext uri="{FF2B5EF4-FFF2-40B4-BE49-F238E27FC236}">
                  <a16:creationId xmlns:a16="http://schemas.microsoft.com/office/drawing/2014/main" id="{3E5B8B91-3DB5-0EE4-8ECF-8DDD0805141E}"/>
                </a:ext>
              </a:extLst>
            </p:cNvPr>
            <p:cNvSpPr/>
            <p:nvPr/>
          </p:nvSpPr>
          <p:spPr bwMode="auto">
            <a:xfrm>
              <a:off x="4648200" y="2895600"/>
              <a:ext cx="16002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165B0CFB-6670-6A97-B9B9-035C51A0FDC9}"/>
                </a:ext>
              </a:extLst>
            </p:cNvPr>
            <p:cNvGrpSpPr>
              <a:grpSpLocks/>
            </p:cNvGrpSpPr>
            <p:nvPr/>
          </p:nvGrpSpPr>
          <p:grpSpPr bwMode="auto">
            <a:xfrm>
              <a:off x="4896944" y="3599792"/>
              <a:ext cx="2265857" cy="1002248"/>
              <a:chOff x="6046645" y="3626939"/>
              <a:chExt cx="1502306" cy="1004685"/>
            </a:xfrm>
          </p:grpSpPr>
          <p:sp>
            <p:nvSpPr>
              <p:cNvPr id="12" name="Text Box 12">
                <a:extLst>
                  <a:ext uri="{FF2B5EF4-FFF2-40B4-BE49-F238E27FC236}">
                    <a16:creationId xmlns:a16="http://schemas.microsoft.com/office/drawing/2014/main" id="{0C9D5836-EC70-F409-5B37-8A51EBB0930E}"/>
                  </a:ext>
                </a:extLst>
              </p:cNvPr>
              <p:cNvSpPr txBox="1">
                <a:spLocks noChangeArrowheads="1"/>
              </p:cNvSpPr>
              <p:nvPr/>
            </p:nvSpPr>
            <p:spPr bwMode="auto">
              <a:xfrm>
                <a:off x="6046645" y="4107132"/>
                <a:ext cx="15023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fact set representing the pre-state of line 9</a:t>
                </a:r>
              </a:p>
            </p:txBody>
          </p:sp>
          <p:sp>
            <p:nvSpPr>
              <p:cNvPr id="13" name="Line 13">
                <a:extLst>
                  <a:ext uri="{FF2B5EF4-FFF2-40B4-BE49-F238E27FC236}">
                    <a16:creationId xmlns:a16="http://schemas.microsoft.com/office/drawing/2014/main" id="{DA3685C5-320D-AD35-A7DB-60A4FAB9EF6C}"/>
                  </a:ext>
                </a:extLst>
              </p:cNvPr>
              <p:cNvSpPr>
                <a:spLocks noChangeShapeType="1"/>
              </p:cNvSpPr>
              <p:nvPr/>
            </p:nvSpPr>
            <p:spPr bwMode="auto">
              <a:xfrm flipH="1" flipV="1">
                <a:off x="6196016" y="3626939"/>
                <a:ext cx="190928" cy="48019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spTree>
    <p:extLst>
      <p:ext uri="{BB962C8B-B14F-4D97-AF65-F5344CB8AC3E}">
        <p14:creationId xmlns:p14="http://schemas.microsoft.com/office/powerpoint/2010/main" val="144642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AF17-0B1B-4F32-F9E3-F5667BA87A0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9FD3759-2D7A-954B-29F8-9D19B42D18A6}"/>
              </a:ext>
            </a:extLst>
          </p:cNvPr>
          <p:cNvPicPr>
            <a:picLocks noChangeAspect="1"/>
          </p:cNvPicPr>
          <p:nvPr/>
        </p:nvPicPr>
        <p:blipFill>
          <a:blip r:embed="rId2"/>
          <a:stretch>
            <a:fillRect/>
          </a:stretch>
        </p:blipFill>
        <p:spPr>
          <a:xfrm>
            <a:off x="685800" y="1897715"/>
            <a:ext cx="7772400" cy="4138863"/>
          </a:xfrm>
          <a:prstGeom prst="rect">
            <a:avLst/>
          </a:prstGeom>
        </p:spPr>
      </p:pic>
      <p:sp>
        <p:nvSpPr>
          <p:cNvPr id="2" name="Title 1">
            <a:extLst>
              <a:ext uri="{FF2B5EF4-FFF2-40B4-BE49-F238E27FC236}">
                <a16:creationId xmlns:a16="http://schemas.microsoft.com/office/drawing/2014/main" id="{F6FD540A-07DD-3794-C0AD-11190B8F9C54}"/>
              </a:ext>
            </a:extLst>
          </p:cNvPr>
          <p:cNvSpPr>
            <a:spLocks noGrp="1"/>
          </p:cNvSpPr>
          <p:nvPr>
            <p:ph type="title"/>
          </p:nvPr>
        </p:nvSpPr>
        <p:spPr/>
        <p:txBody>
          <a:bodyPr/>
          <a:lstStyle/>
          <a:p>
            <a:r>
              <a:rPr lang="en-US" dirty="0"/>
              <a:t>Bolt: Shows </a:t>
            </a:r>
            <a:r>
              <a:rPr lang="en-US" dirty="0" err="1"/>
              <a:t>Summonings</a:t>
            </a:r>
            <a:endParaRPr lang="en-US" dirty="0"/>
          </a:p>
        </p:txBody>
      </p:sp>
      <p:sp>
        <p:nvSpPr>
          <p:cNvPr id="3" name="Slide Number Placeholder 2">
            <a:extLst>
              <a:ext uri="{FF2B5EF4-FFF2-40B4-BE49-F238E27FC236}">
                <a16:creationId xmlns:a16="http://schemas.microsoft.com/office/drawing/2014/main" id="{C76C5104-43E0-9F64-8119-C992CB3229A7}"/>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5" name="Text Box 4">
            <a:extLst>
              <a:ext uri="{FF2B5EF4-FFF2-40B4-BE49-F238E27FC236}">
                <a16:creationId xmlns:a16="http://schemas.microsoft.com/office/drawing/2014/main" id="{D08E7B75-4C1D-BE3D-1FBD-322CE894437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At certain points in the verification process, </a:t>
            </a:r>
            <a:r>
              <a:rPr lang="en-US" altLang="en-US" sz="1600" dirty="0" err="1"/>
              <a:t>Logika</a:t>
            </a:r>
            <a:r>
              <a:rPr lang="en-US" altLang="en-US" sz="1600" dirty="0"/>
              <a:t> consults SMT solvers to make an automated deduction.  This is referred to as “summoning” the SMT solvers.</a:t>
            </a:r>
          </a:p>
        </p:txBody>
      </p:sp>
      <p:sp>
        <p:nvSpPr>
          <p:cNvPr id="6" name="Rectangle 5">
            <a:extLst>
              <a:ext uri="{FF2B5EF4-FFF2-40B4-BE49-F238E27FC236}">
                <a16:creationId xmlns:a16="http://schemas.microsoft.com/office/drawing/2014/main" id="{3869B0CE-14D9-A7B5-6A03-C8EEAAB0C21A}"/>
              </a:ext>
            </a:extLst>
          </p:cNvPr>
          <p:cNvSpPr/>
          <p:nvPr/>
        </p:nvSpPr>
        <p:spPr bwMode="auto">
          <a:xfrm>
            <a:off x="1219200" y="4452659"/>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0EAD4D46-D180-6959-4A43-990712D8EB45}"/>
              </a:ext>
            </a:extLst>
          </p:cNvPr>
          <p:cNvGrpSpPr>
            <a:grpSpLocks/>
          </p:cNvGrpSpPr>
          <p:nvPr/>
        </p:nvGrpSpPr>
        <p:grpSpPr bwMode="auto">
          <a:xfrm>
            <a:off x="761999" y="4757457"/>
            <a:ext cx="3632199" cy="1099762"/>
            <a:chOff x="4502239" y="3344818"/>
            <a:chExt cx="2408217" cy="1102437"/>
          </a:xfrm>
        </p:grpSpPr>
        <p:sp>
          <p:nvSpPr>
            <p:cNvPr id="8" name="Text Box 12">
              <a:extLst>
                <a:ext uri="{FF2B5EF4-FFF2-40B4-BE49-F238E27FC236}">
                  <a16:creationId xmlns:a16="http://schemas.microsoft.com/office/drawing/2014/main" id="{A699D3CF-BEE0-57E8-F038-D6C2BE499D5F}"/>
                </a:ext>
              </a:extLst>
            </p:cNvPr>
            <p:cNvSpPr txBox="1">
              <a:spLocks noChangeArrowheads="1"/>
            </p:cNvSpPr>
            <p:nvPr/>
          </p:nvSpPr>
          <p:spPr bwMode="auto">
            <a:xfrm>
              <a:off x="4502239" y="3922762"/>
              <a:ext cx="240821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lightning bolt annotation shows information about the summoning</a:t>
              </a:r>
            </a:p>
          </p:txBody>
        </p:sp>
        <p:sp>
          <p:nvSpPr>
            <p:cNvPr id="9" name="Line 13">
              <a:extLst>
                <a:ext uri="{FF2B5EF4-FFF2-40B4-BE49-F238E27FC236}">
                  <a16:creationId xmlns:a16="http://schemas.microsoft.com/office/drawing/2014/main" id="{AC5DC6C1-D761-F0F8-B3DA-66D6FAE68483}"/>
                </a:ext>
              </a:extLst>
            </p:cNvPr>
            <p:cNvSpPr>
              <a:spLocks noChangeShapeType="1"/>
            </p:cNvSpPr>
            <p:nvPr/>
          </p:nvSpPr>
          <p:spPr bwMode="auto">
            <a:xfrm flipH="1" flipV="1">
              <a:off x="4896543" y="3344818"/>
              <a:ext cx="313005" cy="5779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BF5EBEE9-9BCA-9508-36F5-D896C754FB24}"/>
              </a:ext>
            </a:extLst>
          </p:cNvPr>
          <p:cNvSpPr/>
          <p:nvPr/>
        </p:nvSpPr>
        <p:spPr bwMode="auto">
          <a:xfrm>
            <a:off x="4466116" y="2416572"/>
            <a:ext cx="3915883" cy="362608"/>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DACA6ED-4630-9827-D605-E081133648E2}"/>
              </a:ext>
            </a:extLst>
          </p:cNvPr>
          <p:cNvGrpSpPr>
            <a:grpSpLocks/>
          </p:cNvGrpSpPr>
          <p:nvPr/>
        </p:nvGrpSpPr>
        <p:grpSpPr bwMode="auto">
          <a:xfrm>
            <a:off x="1826171" y="2033938"/>
            <a:ext cx="2639944" cy="738664"/>
            <a:chOff x="6046645" y="3999148"/>
            <a:chExt cx="1750333" cy="740460"/>
          </a:xfrm>
        </p:grpSpPr>
        <p:sp>
          <p:nvSpPr>
            <p:cNvPr id="12" name="Text Box 12">
              <a:extLst>
                <a:ext uri="{FF2B5EF4-FFF2-40B4-BE49-F238E27FC236}">
                  <a16:creationId xmlns:a16="http://schemas.microsoft.com/office/drawing/2014/main" id="{BCFCDE81-E58E-4F31-6631-08E38119B9B3}"/>
                </a:ext>
              </a:extLst>
            </p:cNvPr>
            <p:cNvSpPr txBox="1">
              <a:spLocks noChangeArrowheads="1"/>
            </p:cNvSpPr>
            <p:nvPr/>
          </p:nvSpPr>
          <p:spPr bwMode="auto">
            <a:xfrm>
              <a:off x="6046645" y="3999148"/>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type of </a:t>
              </a:r>
              <a:r>
                <a:rPr lang="en-US" altLang="x-none" sz="1400" b="1" i="1" dirty="0"/>
                <a:t>verification condition</a:t>
              </a:r>
              <a:r>
                <a:rPr lang="en-US" altLang="x-none" sz="1400" i="1" dirty="0"/>
                <a:t> being checked by the summoning</a:t>
              </a:r>
            </a:p>
          </p:txBody>
        </p:sp>
        <p:sp>
          <p:nvSpPr>
            <p:cNvPr id="13" name="Line 13">
              <a:extLst>
                <a:ext uri="{FF2B5EF4-FFF2-40B4-BE49-F238E27FC236}">
                  <a16:creationId xmlns:a16="http://schemas.microsoft.com/office/drawing/2014/main" id="{C5CC73CC-5E54-D79B-770D-EA82E522AEF2}"/>
                </a:ext>
              </a:extLst>
            </p:cNvPr>
            <p:cNvSpPr>
              <a:spLocks noChangeShapeType="1"/>
            </p:cNvSpPr>
            <p:nvPr/>
          </p:nvSpPr>
          <p:spPr bwMode="auto">
            <a:xfrm flipH="1" flipV="1">
              <a:off x="7523523" y="4369378"/>
              <a:ext cx="273455" cy="15800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D99D5CBE-1857-60AC-1EA7-86F9A669D30F}"/>
              </a:ext>
            </a:extLst>
          </p:cNvPr>
          <p:cNvGrpSpPr>
            <a:grpSpLocks/>
          </p:cNvGrpSpPr>
          <p:nvPr/>
        </p:nvGrpSpPr>
        <p:grpSpPr bwMode="auto">
          <a:xfrm>
            <a:off x="6293749" y="3428998"/>
            <a:ext cx="2582235" cy="1126875"/>
            <a:chOff x="5847135" y="3215671"/>
            <a:chExt cx="1712071" cy="1129615"/>
          </a:xfrm>
        </p:grpSpPr>
        <p:sp>
          <p:nvSpPr>
            <p:cNvPr id="16" name="Text Box 12">
              <a:extLst>
                <a:ext uri="{FF2B5EF4-FFF2-40B4-BE49-F238E27FC236}">
                  <a16:creationId xmlns:a16="http://schemas.microsoft.com/office/drawing/2014/main" id="{2E97868A-5877-4442-63DF-35CB2D3E30F4}"/>
                </a:ext>
              </a:extLst>
            </p:cNvPr>
            <p:cNvSpPr txBox="1">
              <a:spLocks noChangeArrowheads="1"/>
            </p:cNvSpPr>
            <p:nvPr/>
          </p:nvSpPr>
          <p:spPr bwMode="auto">
            <a:xfrm>
              <a:off x="6056900" y="3388859"/>
              <a:ext cx="150230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status of the verification condition (Valid, Invalid, Don’t Know, Timeout)</a:t>
              </a:r>
            </a:p>
          </p:txBody>
        </p:sp>
        <p:sp>
          <p:nvSpPr>
            <p:cNvPr id="17" name="Line 13">
              <a:extLst>
                <a:ext uri="{FF2B5EF4-FFF2-40B4-BE49-F238E27FC236}">
                  <a16:creationId xmlns:a16="http://schemas.microsoft.com/office/drawing/2014/main" id="{9CF70FDD-957A-06FC-B8F2-D12E218E8619}"/>
                </a:ext>
              </a:extLst>
            </p:cNvPr>
            <p:cNvSpPr>
              <a:spLocks noChangeShapeType="1"/>
            </p:cNvSpPr>
            <p:nvPr/>
          </p:nvSpPr>
          <p:spPr bwMode="auto">
            <a:xfrm flipH="1" flipV="1">
              <a:off x="5847135" y="3215671"/>
              <a:ext cx="576195" cy="152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7">
            <a:extLst>
              <a:ext uri="{FF2B5EF4-FFF2-40B4-BE49-F238E27FC236}">
                <a16:creationId xmlns:a16="http://schemas.microsoft.com/office/drawing/2014/main" id="{5937C080-3096-313E-3152-0FE8B433AAB8}"/>
              </a:ext>
            </a:extLst>
          </p:cNvPr>
          <p:cNvGrpSpPr>
            <a:grpSpLocks/>
          </p:cNvGrpSpPr>
          <p:nvPr/>
        </p:nvGrpSpPr>
        <p:grpSpPr bwMode="auto">
          <a:xfrm>
            <a:off x="5562600" y="4576241"/>
            <a:ext cx="3490310" cy="836903"/>
            <a:chOff x="5245064" y="3398365"/>
            <a:chExt cx="2314142" cy="838938"/>
          </a:xfrm>
        </p:grpSpPr>
        <p:sp>
          <p:nvSpPr>
            <p:cNvPr id="19" name="Text Box 12">
              <a:extLst>
                <a:ext uri="{FF2B5EF4-FFF2-40B4-BE49-F238E27FC236}">
                  <a16:creationId xmlns:a16="http://schemas.microsoft.com/office/drawing/2014/main" id="{495E8381-5099-A09E-67F8-59AE99CF6A74}"/>
                </a:ext>
              </a:extLst>
            </p:cNvPr>
            <p:cNvSpPr txBox="1">
              <a:spLocks noChangeArrowheads="1"/>
            </p:cNvSpPr>
            <p:nvPr/>
          </p:nvSpPr>
          <p:spPr bwMode="auto">
            <a:xfrm>
              <a:off x="6056900" y="3496843"/>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High-level representation of the verification condition as a sequent</a:t>
              </a:r>
            </a:p>
          </p:txBody>
        </p:sp>
        <p:sp>
          <p:nvSpPr>
            <p:cNvPr id="20" name="Line 13">
              <a:extLst>
                <a:ext uri="{FF2B5EF4-FFF2-40B4-BE49-F238E27FC236}">
                  <a16:creationId xmlns:a16="http://schemas.microsoft.com/office/drawing/2014/main" id="{1183C606-787F-F110-90AA-5F836F7DBF00}"/>
                </a:ext>
              </a:extLst>
            </p:cNvPr>
            <p:cNvSpPr>
              <a:spLocks noChangeShapeType="1"/>
            </p:cNvSpPr>
            <p:nvPr/>
          </p:nvSpPr>
          <p:spPr bwMode="auto">
            <a:xfrm flipH="1" flipV="1">
              <a:off x="5245064" y="3398365"/>
              <a:ext cx="811836" cy="4687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20">
            <a:extLst>
              <a:ext uri="{FF2B5EF4-FFF2-40B4-BE49-F238E27FC236}">
                <a16:creationId xmlns:a16="http://schemas.microsoft.com/office/drawing/2014/main" id="{03638824-768E-7318-8EEE-618CF727EA24}"/>
              </a:ext>
            </a:extLst>
          </p:cNvPr>
          <p:cNvGrpSpPr>
            <a:grpSpLocks/>
          </p:cNvGrpSpPr>
          <p:nvPr/>
        </p:nvGrpSpPr>
        <p:grpSpPr bwMode="auto">
          <a:xfrm>
            <a:off x="6105634" y="5333998"/>
            <a:ext cx="2670066" cy="732752"/>
            <a:chOff x="5696278" y="3211685"/>
            <a:chExt cx="1770305" cy="734533"/>
          </a:xfrm>
        </p:grpSpPr>
        <p:sp>
          <p:nvSpPr>
            <p:cNvPr id="22" name="Text Box 12">
              <a:extLst>
                <a:ext uri="{FF2B5EF4-FFF2-40B4-BE49-F238E27FC236}">
                  <a16:creationId xmlns:a16="http://schemas.microsoft.com/office/drawing/2014/main" id="{266F12A4-783B-EBBA-6735-87869CACFF01}"/>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Current fact set is the antecedent</a:t>
              </a:r>
            </a:p>
          </p:txBody>
        </p:sp>
        <p:sp>
          <p:nvSpPr>
            <p:cNvPr id="23" name="Line 13">
              <a:extLst>
                <a:ext uri="{FF2B5EF4-FFF2-40B4-BE49-F238E27FC236}">
                  <a16:creationId xmlns:a16="http://schemas.microsoft.com/office/drawing/2014/main" id="{75B44A31-A923-9399-4523-DAD8FEB4DAC0}"/>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23">
            <a:extLst>
              <a:ext uri="{FF2B5EF4-FFF2-40B4-BE49-F238E27FC236}">
                <a16:creationId xmlns:a16="http://schemas.microsoft.com/office/drawing/2014/main" id="{05EF1728-46A8-001B-4FC2-99A80C963E79}"/>
              </a:ext>
            </a:extLst>
          </p:cNvPr>
          <p:cNvGrpSpPr>
            <a:grpSpLocks/>
          </p:cNvGrpSpPr>
          <p:nvPr/>
        </p:nvGrpSpPr>
        <p:grpSpPr bwMode="auto">
          <a:xfrm>
            <a:off x="5379352" y="5854008"/>
            <a:ext cx="2670066" cy="732752"/>
            <a:chOff x="5696278" y="3211685"/>
            <a:chExt cx="1770305" cy="734533"/>
          </a:xfrm>
        </p:grpSpPr>
        <p:sp>
          <p:nvSpPr>
            <p:cNvPr id="25" name="Text Box 12">
              <a:extLst>
                <a:ext uri="{FF2B5EF4-FFF2-40B4-BE49-F238E27FC236}">
                  <a16:creationId xmlns:a16="http://schemas.microsoft.com/office/drawing/2014/main" id="{EB33ED27-0692-30D9-90B5-1F77D10340C7}"/>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 to prove is the consequent</a:t>
              </a:r>
            </a:p>
          </p:txBody>
        </p:sp>
        <p:sp>
          <p:nvSpPr>
            <p:cNvPr id="26" name="Line 13">
              <a:extLst>
                <a:ext uri="{FF2B5EF4-FFF2-40B4-BE49-F238E27FC236}">
                  <a16:creationId xmlns:a16="http://schemas.microsoft.com/office/drawing/2014/main" id="{D5458693-2AF4-DADF-6EA4-01C9053A1246}"/>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8866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77D-24FD-2565-87E5-96A0E3266F94}"/>
              </a:ext>
            </a:extLst>
          </p:cNvPr>
          <p:cNvSpPr>
            <a:spLocks noGrp="1"/>
          </p:cNvSpPr>
          <p:nvPr>
            <p:ph type="title"/>
          </p:nvPr>
        </p:nvSpPr>
        <p:spPr/>
        <p:txBody>
          <a:bodyPr/>
          <a:lstStyle/>
          <a:p>
            <a:r>
              <a:rPr lang="en-US" dirty="0" err="1"/>
              <a:t>Logika</a:t>
            </a:r>
            <a:r>
              <a:rPr lang="en-US" dirty="0"/>
              <a:t> Settings / Preferences</a:t>
            </a:r>
          </a:p>
        </p:txBody>
      </p:sp>
      <p:sp>
        <p:nvSpPr>
          <p:cNvPr id="3" name="Slide Number Placeholder 2">
            <a:extLst>
              <a:ext uri="{FF2B5EF4-FFF2-40B4-BE49-F238E27FC236}">
                <a16:creationId xmlns:a16="http://schemas.microsoft.com/office/drawing/2014/main" id="{DAAB71CE-22E0-D12C-48CA-1669AA5B988B}"/>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a:p>
        </p:txBody>
      </p:sp>
      <p:pic>
        <p:nvPicPr>
          <p:cNvPr id="4" name="Picture 3">
            <a:extLst>
              <a:ext uri="{FF2B5EF4-FFF2-40B4-BE49-F238E27FC236}">
                <a16:creationId xmlns:a16="http://schemas.microsoft.com/office/drawing/2014/main" id="{7EF0B3C5-D8DC-69B5-8733-A46F7024904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2426" y="1371600"/>
            <a:ext cx="7772400" cy="4850239"/>
          </a:xfrm>
          <a:prstGeom prst="rect">
            <a:avLst/>
          </a:prstGeom>
        </p:spPr>
      </p:pic>
      <p:grpSp>
        <p:nvGrpSpPr>
          <p:cNvPr id="5" name="Group 4">
            <a:extLst>
              <a:ext uri="{FF2B5EF4-FFF2-40B4-BE49-F238E27FC236}">
                <a16:creationId xmlns:a16="http://schemas.microsoft.com/office/drawing/2014/main" id="{4793BCB2-3B9F-6E92-2C1E-FE8B4AE978E5}"/>
              </a:ext>
            </a:extLst>
          </p:cNvPr>
          <p:cNvGrpSpPr/>
          <p:nvPr/>
        </p:nvGrpSpPr>
        <p:grpSpPr>
          <a:xfrm>
            <a:off x="470453" y="1828800"/>
            <a:ext cx="1510747" cy="1603176"/>
            <a:chOff x="470453" y="2133600"/>
            <a:chExt cx="1510747" cy="1603176"/>
          </a:xfrm>
        </p:grpSpPr>
        <p:sp>
          <p:nvSpPr>
            <p:cNvPr id="6" name="Rectangle 5">
              <a:extLst>
                <a:ext uri="{FF2B5EF4-FFF2-40B4-BE49-F238E27FC236}">
                  <a16:creationId xmlns:a16="http://schemas.microsoft.com/office/drawing/2014/main" id="{E4180B83-74B3-25A4-AF1F-1F45495E2F0E}"/>
                </a:ext>
              </a:extLst>
            </p:cNvPr>
            <p:cNvSpPr/>
            <p:nvPr/>
          </p:nvSpPr>
          <p:spPr bwMode="auto">
            <a:xfrm>
              <a:off x="838200" y="2133600"/>
              <a:ext cx="1143000" cy="152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AF648A6D-98A1-65F1-7A71-57EDDB43F276}"/>
                </a:ext>
              </a:extLst>
            </p:cNvPr>
            <p:cNvGrpSpPr>
              <a:grpSpLocks/>
            </p:cNvGrpSpPr>
            <p:nvPr/>
          </p:nvGrpSpPr>
          <p:grpSpPr bwMode="auto">
            <a:xfrm>
              <a:off x="470453" y="2307190"/>
              <a:ext cx="972375" cy="1429586"/>
              <a:chOff x="4308938" y="888591"/>
              <a:chExt cx="644703" cy="1433062"/>
            </a:xfrm>
          </p:grpSpPr>
          <p:sp>
            <p:nvSpPr>
              <p:cNvPr id="8" name="Text Box 12">
                <a:extLst>
                  <a:ext uri="{FF2B5EF4-FFF2-40B4-BE49-F238E27FC236}">
                    <a16:creationId xmlns:a16="http://schemas.microsoft.com/office/drawing/2014/main" id="{AFFA32A5-1B0E-BD53-3554-BA7793897732}"/>
                  </a:ext>
                </a:extLst>
              </p:cNvPr>
              <p:cNvSpPr txBox="1">
                <a:spLocks noChangeArrowheads="1"/>
              </p:cNvSpPr>
              <p:nvPr/>
            </p:nvSpPr>
            <p:spPr bwMode="auto">
              <a:xfrm>
                <a:off x="4308938" y="2013128"/>
                <a:ext cx="577519"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Settings</a:t>
                </a:r>
              </a:p>
            </p:txBody>
          </p:sp>
          <p:sp>
            <p:nvSpPr>
              <p:cNvPr id="9" name="Line 13">
                <a:extLst>
                  <a:ext uri="{FF2B5EF4-FFF2-40B4-BE49-F238E27FC236}">
                    <a16:creationId xmlns:a16="http://schemas.microsoft.com/office/drawing/2014/main" id="{D712F29C-47BF-13D8-626A-8761BD9ABAAC}"/>
                  </a:ext>
                </a:extLst>
              </p:cNvPr>
              <p:cNvSpPr>
                <a:spLocks noChangeShapeType="1"/>
              </p:cNvSpPr>
              <p:nvPr/>
            </p:nvSpPr>
            <p:spPr bwMode="auto">
              <a:xfrm flipV="1">
                <a:off x="4653805" y="888591"/>
                <a:ext cx="299836" cy="112453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4" name="Group 13">
            <a:extLst>
              <a:ext uri="{FF2B5EF4-FFF2-40B4-BE49-F238E27FC236}">
                <a16:creationId xmlns:a16="http://schemas.microsoft.com/office/drawing/2014/main" id="{C7E61FD8-29A1-86E6-8747-AEBF1BA42BCB}"/>
              </a:ext>
            </a:extLst>
          </p:cNvPr>
          <p:cNvGrpSpPr/>
          <p:nvPr/>
        </p:nvGrpSpPr>
        <p:grpSpPr>
          <a:xfrm>
            <a:off x="838200" y="3352799"/>
            <a:ext cx="1371599" cy="766465"/>
            <a:chOff x="838200" y="3657599"/>
            <a:chExt cx="1371599" cy="766465"/>
          </a:xfrm>
        </p:grpSpPr>
        <p:sp>
          <p:nvSpPr>
            <p:cNvPr id="10" name="Text Box 12">
              <a:extLst>
                <a:ext uri="{FF2B5EF4-FFF2-40B4-BE49-F238E27FC236}">
                  <a16:creationId xmlns:a16="http://schemas.microsoft.com/office/drawing/2014/main" id="{C79FD0EF-C577-374C-D7BD-CEDADF824208}"/>
                </a:ext>
              </a:extLst>
            </p:cNvPr>
            <p:cNvSpPr txBox="1">
              <a:spLocks noChangeArrowheads="1"/>
            </p:cNvSpPr>
            <p:nvPr/>
          </p:nvSpPr>
          <p:spPr bwMode="auto">
            <a:xfrm>
              <a:off x="838200" y="4116287"/>
              <a:ext cx="871045"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Tools</a:t>
              </a:r>
            </a:p>
          </p:txBody>
        </p:sp>
        <p:sp>
          <p:nvSpPr>
            <p:cNvPr id="11" name="Line 13">
              <a:extLst>
                <a:ext uri="{FF2B5EF4-FFF2-40B4-BE49-F238E27FC236}">
                  <a16:creationId xmlns:a16="http://schemas.microsoft.com/office/drawing/2014/main" id="{E4CFBA36-3F59-0B5C-DB1F-F2ABA2F4C900}"/>
                </a:ext>
              </a:extLst>
            </p:cNvPr>
            <p:cNvSpPr>
              <a:spLocks noChangeShapeType="1"/>
            </p:cNvSpPr>
            <p:nvPr/>
          </p:nvSpPr>
          <p:spPr bwMode="auto">
            <a:xfrm flipV="1">
              <a:off x="1487272" y="3657599"/>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1F1EC3EA-C37B-26FB-F17F-779196C656F9}"/>
              </a:ext>
            </a:extLst>
          </p:cNvPr>
          <p:cNvGrpSpPr/>
          <p:nvPr/>
        </p:nvGrpSpPr>
        <p:grpSpPr>
          <a:xfrm>
            <a:off x="685800" y="5255637"/>
            <a:ext cx="1523999" cy="523220"/>
            <a:chOff x="685800" y="5560437"/>
            <a:chExt cx="1523999" cy="523220"/>
          </a:xfrm>
        </p:grpSpPr>
        <p:sp>
          <p:nvSpPr>
            <p:cNvPr id="12" name="Text Box 12">
              <a:extLst>
                <a:ext uri="{FF2B5EF4-FFF2-40B4-BE49-F238E27FC236}">
                  <a16:creationId xmlns:a16="http://schemas.microsoft.com/office/drawing/2014/main" id="{9F1EC751-3BEA-8318-E4BF-7938E5BFE7A1}"/>
                </a:ext>
              </a:extLst>
            </p:cNvPr>
            <p:cNvSpPr txBox="1">
              <a:spLocks noChangeArrowheads="1"/>
            </p:cNvSpPr>
            <p:nvPr/>
          </p:nvSpPr>
          <p:spPr bwMode="auto">
            <a:xfrm>
              <a:off x="685800" y="5560437"/>
              <a:ext cx="871045"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Sireum</a:t>
              </a:r>
              <a:r>
                <a:rPr lang="en-US" altLang="x-none" sz="1400" i="1" dirty="0"/>
                <a:t> / </a:t>
              </a:r>
              <a:r>
                <a:rPr lang="en-US" altLang="x-none" sz="1400" i="1" dirty="0" err="1"/>
                <a:t>Logika</a:t>
              </a:r>
              <a:endParaRPr lang="en-US" altLang="x-none" sz="1400" i="1" dirty="0"/>
            </a:p>
          </p:txBody>
        </p:sp>
        <p:sp>
          <p:nvSpPr>
            <p:cNvPr id="13" name="Line 13">
              <a:extLst>
                <a:ext uri="{FF2B5EF4-FFF2-40B4-BE49-F238E27FC236}">
                  <a16:creationId xmlns:a16="http://schemas.microsoft.com/office/drawing/2014/main" id="{187D7587-B5BE-AD5E-313D-C189F2333E3E}"/>
                </a:ext>
              </a:extLst>
            </p:cNvPr>
            <p:cNvSpPr>
              <a:spLocks noChangeShapeType="1"/>
            </p:cNvSpPr>
            <p:nvPr/>
          </p:nvSpPr>
          <p:spPr bwMode="auto">
            <a:xfrm flipV="1">
              <a:off x="1593288" y="5560437"/>
              <a:ext cx="616511" cy="26161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4E6C95B4-D405-470D-C215-51E3FB0429C2}"/>
              </a:ext>
            </a:extLst>
          </p:cNvPr>
          <p:cNvGrpSpPr/>
          <p:nvPr/>
        </p:nvGrpSpPr>
        <p:grpSpPr>
          <a:xfrm>
            <a:off x="4187686" y="2095762"/>
            <a:ext cx="1870214" cy="992088"/>
            <a:chOff x="530086" y="5450105"/>
            <a:chExt cx="1870214" cy="992088"/>
          </a:xfrm>
        </p:grpSpPr>
        <p:sp>
          <p:nvSpPr>
            <p:cNvPr id="17" name="Text Box 12">
              <a:extLst>
                <a:ext uri="{FF2B5EF4-FFF2-40B4-BE49-F238E27FC236}">
                  <a16:creationId xmlns:a16="http://schemas.microsoft.com/office/drawing/2014/main" id="{134FB8A7-2D66-CBEA-697D-65A2DA381FF4}"/>
                </a:ext>
              </a:extLst>
            </p:cNvPr>
            <p:cNvSpPr txBox="1">
              <a:spLocks noChangeArrowheads="1"/>
            </p:cNvSpPr>
            <p:nvPr/>
          </p:nvSpPr>
          <p:spPr bwMode="auto">
            <a:xfrm>
              <a:off x="1104900" y="5450105"/>
              <a:ext cx="1295400"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Background Analysis</a:t>
              </a:r>
            </a:p>
          </p:txBody>
        </p:sp>
        <p:sp>
          <p:nvSpPr>
            <p:cNvPr id="18" name="Line 13">
              <a:extLst>
                <a:ext uri="{FF2B5EF4-FFF2-40B4-BE49-F238E27FC236}">
                  <a16:creationId xmlns:a16="http://schemas.microsoft.com/office/drawing/2014/main" id="{0F7C0B92-CF11-858A-AF92-42C55391F2EE}"/>
                </a:ext>
              </a:extLst>
            </p:cNvPr>
            <p:cNvSpPr>
              <a:spLocks noChangeShapeType="1"/>
            </p:cNvSpPr>
            <p:nvPr/>
          </p:nvSpPr>
          <p:spPr bwMode="auto">
            <a:xfrm flipV="1">
              <a:off x="530086" y="5983505"/>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9" name="TextBox 18">
            <a:extLst>
              <a:ext uri="{FF2B5EF4-FFF2-40B4-BE49-F238E27FC236}">
                <a16:creationId xmlns:a16="http://schemas.microsoft.com/office/drawing/2014/main" id="{FF0F74D3-3360-B2F2-7F18-A72F32ED69E5}"/>
              </a:ext>
            </a:extLst>
          </p:cNvPr>
          <p:cNvSpPr txBox="1"/>
          <p:nvPr/>
        </p:nvSpPr>
        <p:spPr>
          <a:xfrm>
            <a:off x="1947925" y="6337544"/>
            <a:ext cx="6017481" cy="338554"/>
          </a:xfrm>
          <a:prstGeom prst="rect">
            <a:avLst/>
          </a:prstGeom>
          <a:noFill/>
        </p:spPr>
        <p:txBody>
          <a:bodyPr wrap="none" rtlCol="0">
            <a:spAutoFit/>
          </a:bodyPr>
          <a:lstStyle/>
          <a:p>
            <a:r>
              <a:rPr lang="en-US" sz="1600" i="1" dirty="0"/>
              <a:t>…by default Background analysis (”always on”) verification is set</a:t>
            </a:r>
          </a:p>
        </p:txBody>
      </p:sp>
    </p:spTree>
    <p:extLst>
      <p:ext uri="{BB962C8B-B14F-4D97-AF65-F5344CB8AC3E}">
        <p14:creationId xmlns:p14="http://schemas.microsoft.com/office/powerpoint/2010/main" val="1918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53DC-57FA-1429-46C0-E3B7CDA65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412A-286D-8AE8-4CEB-3B9B29626581}"/>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8C4E5DE-F6FD-8CE6-FC8E-2756B18153F7}"/>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20" name="Picture 19">
            <a:extLst>
              <a:ext uri="{FF2B5EF4-FFF2-40B4-BE49-F238E27FC236}">
                <a16:creationId xmlns:a16="http://schemas.microsoft.com/office/drawing/2014/main" id="{CF5D869E-5C64-7970-0030-D9DB426E956E}"/>
              </a:ext>
            </a:extLst>
          </p:cNvPr>
          <p:cNvPicPr>
            <a:picLocks noChangeAspect="1"/>
          </p:cNvPicPr>
          <p:nvPr/>
        </p:nvPicPr>
        <p:blipFill>
          <a:blip r:embed="rId2"/>
          <a:stretch>
            <a:fillRect/>
          </a:stretch>
        </p:blipFill>
        <p:spPr>
          <a:xfrm>
            <a:off x="838200" y="1219200"/>
            <a:ext cx="5241996" cy="5638800"/>
          </a:xfrm>
          <a:prstGeom prst="rect">
            <a:avLst/>
          </a:prstGeom>
        </p:spPr>
      </p:pic>
      <p:grpSp>
        <p:nvGrpSpPr>
          <p:cNvPr id="21" name="Group 20">
            <a:extLst>
              <a:ext uri="{FF2B5EF4-FFF2-40B4-BE49-F238E27FC236}">
                <a16:creationId xmlns:a16="http://schemas.microsoft.com/office/drawing/2014/main" id="{92F35EE1-E4FD-C516-A0B7-81A13A0686DF}"/>
              </a:ext>
            </a:extLst>
          </p:cNvPr>
          <p:cNvGrpSpPr/>
          <p:nvPr/>
        </p:nvGrpSpPr>
        <p:grpSpPr>
          <a:xfrm>
            <a:off x="5691980" y="5231249"/>
            <a:ext cx="3114091" cy="1169551"/>
            <a:chOff x="515961" y="5728354"/>
            <a:chExt cx="1910767" cy="1169551"/>
          </a:xfrm>
        </p:grpSpPr>
        <p:sp>
          <p:nvSpPr>
            <p:cNvPr id="22" name="Text Box 12">
              <a:extLst>
                <a:ext uri="{FF2B5EF4-FFF2-40B4-BE49-F238E27FC236}">
                  <a16:creationId xmlns:a16="http://schemas.microsoft.com/office/drawing/2014/main" id="{48801D08-6891-63E6-142D-7061707F7988}"/>
                </a:ext>
              </a:extLst>
            </p:cNvPr>
            <p:cNvSpPr txBox="1">
              <a:spLocks noChangeArrowheads="1"/>
            </p:cNvSpPr>
            <p:nvPr/>
          </p:nvSpPr>
          <p:spPr bwMode="auto">
            <a:xfrm>
              <a:off x="1084573" y="5728354"/>
              <a:ext cx="1342155" cy="116955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context menu (“right click”) provides options for starting verification.  For our activities, “</a:t>
              </a:r>
              <a:r>
                <a:rPr lang="en-US" altLang="x-none" sz="1400" b="1" i="1" dirty="0"/>
                <a:t>All in File</a:t>
              </a:r>
              <a:r>
                <a:rPr lang="en-US" altLang="x-none" sz="1400" i="1" dirty="0"/>
                <a:t>” is a good option.</a:t>
              </a:r>
            </a:p>
          </p:txBody>
        </p:sp>
        <p:sp>
          <p:nvSpPr>
            <p:cNvPr id="23" name="Line 13">
              <a:extLst>
                <a:ext uri="{FF2B5EF4-FFF2-40B4-BE49-F238E27FC236}">
                  <a16:creationId xmlns:a16="http://schemas.microsoft.com/office/drawing/2014/main" id="{D84679C7-6624-AA25-3F66-7D37687CCD54}"/>
                </a:ext>
              </a:extLst>
            </p:cNvPr>
            <p:cNvSpPr>
              <a:spLocks noChangeShapeType="1"/>
            </p:cNvSpPr>
            <p:nvPr/>
          </p:nvSpPr>
          <p:spPr bwMode="auto">
            <a:xfrm flipV="1">
              <a:off x="515961" y="6288304"/>
              <a:ext cx="568612" cy="4536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083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B0D9-E022-3734-FA41-5656B96DF9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DD6ACB-988B-6C74-6F46-2DD8D3712818}"/>
              </a:ext>
            </a:extLst>
          </p:cNvPr>
          <p:cNvPicPr>
            <a:picLocks noChangeAspect="1"/>
          </p:cNvPicPr>
          <p:nvPr/>
        </p:nvPicPr>
        <p:blipFill>
          <a:blip r:embed="rId2"/>
          <a:stretch>
            <a:fillRect/>
          </a:stretch>
        </p:blipFill>
        <p:spPr>
          <a:xfrm>
            <a:off x="685800" y="1718836"/>
            <a:ext cx="7772400" cy="3420327"/>
          </a:xfrm>
          <a:prstGeom prst="rect">
            <a:avLst/>
          </a:prstGeom>
        </p:spPr>
      </p:pic>
      <p:sp>
        <p:nvSpPr>
          <p:cNvPr id="2" name="Title 1">
            <a:extLst>
              <a:ext uri="{FF2B5EF4-FFF2-40B4-BE49-F238E27FC236}">
                <a16:creationId xmlns:a16="http://schemas.microsoft.com/office/drawing/2014/main" id="{2D0D6901-59B4-A7D4-8084-08B86BF85E5F}"/>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701E081-BB99-2B9D-04BF-C1DC3F0487F3}"/>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grpSp>
        <p:nvGrpSpPr>
          <p:cNvPr id="21" name="Group 20">
            <a:extLst>
              <a:ext uri="{FF2B5EF4-FFF2-40B4-BE49-F238E27FC236}">
                <a16:creationId xmlns:a16="http://schemas.microsoft.com/office/drawing/2014/main" id="{26465288-EAA0-4626-6BF4-8F452D307B3F}"/>
              </a:ext>
            </a:extLst>
          </p:cNvPr>
          <p:cNvGrpSpPr/>
          <p:nvPr/>
        </p:nvGrpSpPr>
        <p:grpSpPr>
          <a:xfrm>
            <a:off x="5181599" y="4495799"/>
            <a:ext cx="3048001" cy="1709435"/>
            <a:chOff x="898114" y="4973027"/>
            <a:chExt cx="1528614" cy="1709435"/>
          </a:xfrm>
        </p:grpSpPr>
        <p:sp>
          <p:nvSpPr>
            <p:cNvPr id="22" name="Text Box 12">
              <a:extLst>
                <a:ext uri="{FF2B5EF4-FFF2-40B4-BE49-F238E27FC236}">
                  <a16:creationId xmlns:a16="http://schemas.microsoft.com/office/drawing/2014/main" id="{195F3D16-ABAA-3B88-30F9-69FC2F98BCA2}"/>
                </a:ext>
              </a:extLst>
            </p:cNvPr>
            <p:cNvSpPr txBox="1">
              <a:spLocks noChangeArrowheads="1"/>
            </p:cNvSpPr>
            <p:nvPr/>
          </p:nvSpPr>
          <p:spPr bwMode="auto">
            <a:xfrm>
              <a:off x="898114" y="5943798"/>
              <a:ext cx="1528614"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..or you can navigate to the </a:t>
              </a:r>
              <a:r>
                <a:rPr lang="en-US" altLang="x-none" sz="1400" i="1" dirty="0" err="1"/>
                <a:t>Sireum</a:t>
              </a:r>
              <a:r>
                <a:rPr lang="en-US" altLang="x-none" sz="1400" i="1" dirty="0"/>
                <a:t> / </a:t>
              </a:r>
              <a:r>
                <a:rPr lang="en-US" altLang="x-none" sz="1400" i="1" dirty="0" err="1"/>
                <a:t>Logika</a:t>
              </a:r>
              <a:r>
                <a:rPr lang="en-US" altLang="x-none" sz="1400" i="1" dirty="0"/>
                <a:t> options from the main menu bar (Tools /</a:t>
              </a:r>
              <a:r>
                <a:rPr lang="en-US" altLang="x-none" sz="1400" i="1" dirty="0" err="1"/>
                <a:t>Sireum</a:t>
              </a:r>
              <a:r>
                <a:rPr lang="en-US" altLang="x-none" sz="1400" i="1" dirty="0"/>
                <a:t> / </a:t>
              </a:r>
              <a:r>
                <a:rPr lang="en-US" altLang="x-none" sz="1400" i="1" dirty="0" err="1"/>
                <a:t>Logika</a:t>
              </a:r>
              <a:r>
                <a:rPr lang="en-US" altLang="x-none" sz="1400" i="1" dirty="0"/>
                <a:t>)</a:t>
              </a:r>
            </a:p>
          </p:txBody>
        </p:sp>
        <p:sp>
          <p:nvSpPr>
            <p:cNvPr id="23" name="Line 13">
              <a:extLst>
                <a:ext uri="{FF2B5EF4-FFF2-40B4-BE49-F238E27FC236}">
                  <a16:creationId xmlns:a16="http://schemas.microsoft.com/office/drawing/2014/main" id="{3B6AEF25-83F6-2C75-73D1-6A1E61928C63}"/>
                </a:ext>
              </a:extLst>
            </p:cNvPr>
            <p:cNvSpPr>
              <a:spLocks noChangeShapeType="1"/>
            </p:cNvSpPr>
            <p:nvPr/>
          </p:nvSpPr>
          <p:spPr bwMode="auto">
            <a:xfrm flipV="1">
              <a:off x="1203837" y="4973027"/>
              <a:ext cx="148243" cy="970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692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212528</TotalTime>
  <Words>1893</Words>
  <Application>Microsoft Macintosh PowerPoint</Application>
  <PresentationFormat>On-screen Show (4:3)</PresentationFormat>
  <Paragraphs>210</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Courier New</vt:lpstr>
      <vt:lpstr>Microsoft Sans Serif</vt:lpstr>
      <vt:lpstr>Tahoma</vt:lpstr>
      <vt:lpstr>Times New Roman</vt:lpstr>
      <vt:lpstr>Wingdings</vt:lpstr>
      <vt:lpstr>Blends</vt:lpstr>
      <vt:lpstr>Logika Basics</vt:lpstr>
      <vt:lpstr>Logika interface Basics</vt:lpstr>
      <vt:lpstr>Verification Coverage</vt:lpstr>
      <vt:lpstr>Verification Problems</vt:lpstr>
      <vt:lpstr>Bulb: Shows Facts</vt:lpstr>
      <vt:lpstr>Bolt: Shows Summonings</vt:lpstr>
      <vt:lpstr>Logika Settings / Preferences</vt:lpstr>
      <vt:lpstr>Manually Starting Verification</vt:lpstr>
      <vt:lpstr>Manually Starting Verification</vt:lpstr>
      <vt:lpstr>Variables</vt:lpstr>
      <vt:lpstr>Var &amp; Val Identifiers</vt:lpstr>
      <vt:lpstr>Logika Reasoning About Vars</vt:lpstr>
      <vt:lpstr>Logika Reasoning About Vars</vt:lpstr>
      <vt:lpstr>Logika Reasoning About Vars</vt:lpstr>
      <vt:lpstr>Conditional Statements</vt:lpstr>
      <vt:lpstr>Schema for Reasoning About Conditional Statements</vt:lpstr>
      <vt:lpstr>Conditionals: Step by Step</vt:lpstr>
      <vt:lpstr>Conditionals: Step by Step</vt:lpstr>
      <vt:lpstr>Conditionals: Step by Step</vt:lpstr>
      <vt:lpstr>Conditionals: Step by Step</vt:lpstr>
      <vt:lpstr>Method contracts</vt:lpstr>
      <vt:lpstr>Method Contracts</vt:lpstr>
      <vt:lpstr>Service Verification</vt:lpstr>
      <vt:lpstr>Service Verification</vt:lpstr>
      <vt:lpstr>Client Verification</vt:lpstr>
      <vt:lpstr>Client Verification</vt:lpstr>
      <vt:lpstr>Client Verification</vt:lpstr>
      <vt:lpstr>Software Contracts</vt:lpstr>
      <vt:lpstr>Dealing with Non-local Variables</vt:lpstr>
      <vt:lpstr>Referencing the Pre-State in Post-Condition</vt:lpstr>
      <vt:lpstr>Non-local Variables – Client Code</vt:lpstr>
      <vt:lpstr>Software Contracts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1429</cp:revision>
  <cp:lastPrinted>2023-09-28T13:37:11Z</cp:lastPrinted>
  <dcterms:created xsi:type="dcterms:W3CDTF">2016-11-14T12:47:14Z</dcterms:created>
  <dcterms:modified xsi:type="dcterms:W3CDTF">2024-10-22T07:19:12Z</dcterms:modified>
</cp:coreProperties>
</file>